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89" r:id="rId9"/>
    <p:sldId id="292" r:id="rId10"/>
    <p:sldId id="290" r:id="rId11"/>
    <p:sldId id="288" r:id="rId12"/>
    <p:sldId id="262" r:id="rId13"/>
    <p:sldId id="293" r:id="rId14"/>
    <p:sldId id="264" r:id="rId15"/>
    <p:sldId id="266" r:id="rId16"/>
    <p:sldId id="294" r:id="rId17"/>
    <p:sldId id="296" r:id="rId18"/>
    <p:sldId id="295" r:id="rId19"/>
    <p:sldId id="297" r:id="rId20"/>
    <p:sldId id="298" r:id="rId21"/>
    <p:sldId id="270" r:id="rId22"/>
  </p:sldIdLst>
  <p:sldSz cx="9144000" cy="5143500" type="screen16x9"/>
  <p:notesSz cx="6858000" cy="9144000"/>
  <p:embeddedFontLst>
    <p:embeddedFont>
      <p:font typeface="Afacad Flux" panose="020B0604020202020204" charset="0"/>
      <p:regular r:id="rId24"/>
      <p:bold r:id="rId25"/>
    </p:embeddedFont>
    <p:embeddedFont>
      <p:font typeface="Anaheim" panose="020B0604020202020204" charset="0"/>
      <p:regular r:id="rId26"/>
      <p:bold r:id="rId27"/>
    </p:embeddedFont>
    <p:embeddedFont>
      <p:font typeface="Bricolage Grotesque" panose="020B060402020202020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ebo" panose="020B0604020202020204" charset="-79"/>
      <p:regular r:id="rId34"/>
      <p:bold r:id="rId35"/>
    </p:embeddedFont>
    <p:embeddedFont>
      <p:font typeface="Nunito Light" panose="00000400000000000000" pitchFamily="2" charset="-52"/>
      <p:regular r:id="rId36"/>
      <p: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Raleway" panose="020B0503030101060003" pitchFamily="34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rg" initials="C" lastIdx="1" clrIdx="0">
    <p:extLst>
      <p:ext uri="{19B8F6BF-5375-455C-9EA6-DF929625EA0E}">
        <p15:presenceInfo xmlns:p15="http://schemas.microsoft.com/office/powerpoint/2012/main" userId="C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3B3B3B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BE9530-FB9A-44ED-A614-149892B0F001}">
  <a:tblStyle styleId="{59BE9530-FB9A-44ED-A614-149892B0F0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86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7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97af2fcc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97af2fcc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97af2fcc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97af2fcc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677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867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08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15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16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242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24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54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35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8600" y="2854200"/>
            <a:ext cx="7286400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0" y="1143439"/>
            <a:ext cx="13236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ebo"/>
              <a:buNone/>
              <a:defRPr sz="1600">
                <a:latin typeface="Heebo"/>
                <a:ea typeface="Heebo"/>
                <a:cs typeface="Heebo"/>
                <a:sym typeface="Heeb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228600" y="3322775"/>
            <a:ext cx="3429000" cy="15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1588833" y="228602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1562777" y="473075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3" hasCustomPrompt="1"/>
          </p:nvPr>
        </p:nvSpPr>
        <p:spPr>
          <a:xfrm>
            <a:off x="228592" y="1493565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4"/>
          </p:nvPr>
        </p:nvSpPr>
        <p:spPr>
          <a:xfrm>
            <a:off x="228598" y="1738025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5" hasCustomPrompt="1"/>
          </p:nvPr>
        </p:nvSpPr>
        <p:spPr>
          <a:xfrm>
            <a:off x="3898029" y="228602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6"/>
          </p:nvPr>
        </p:nvSpPr>
        <p:spPr>
          <a:xfrm>
            <a:off x="3898025" y="473075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7" hasCustomPrompt="1"/>
          </p:nvPr>
        </p:nvSpPr>
        <p:spPr>
          <a:xfrm>
            <a:off x="6207225" y="228602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6207225" y="473075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9" hasCustomPrompt="1"/>
          </p:nvPr>
        </p:nvSpPr>
        <p:spPr>
          <a:xfrm>
            <a:off x="2537808" y="1493565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3"/>
          </p:nvPr>
        </p:nvSpPr>
        <p:spPr>
          <a:xfrm>
            <a:off x="2537802" y="1738025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7000" y="1493565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5"/>
          </p:nvPr>
        </p:nvSpPr>
        <p:spPr>
          <a:xfrm>
            <a:off x="4847000" y="1738025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6" hasCustomPrompt="1"/>
          </p:nvPr>
        </p:nvSpPr>
        <p:spPr>
          <a:xfrm>
            <a:off x="3898017" y="2758524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7"/>
          </p:nvPr>
        </p:nvSpPr>
        <p:spPr>
          <a:xfrm>
            <a:off x="3898023" y="3003000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8" hasCustomPrompt="1"/>
          </p:nvPr>
        </p:nvSpPr>
        <p:spPr>
          <a:xfrm>
            <a:off x="6671900" y="2758524"/>
            <a:ext cx="542700" cy="33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9"/>
          </p:nvPr>
        </p:nvSpPr>
        <p:spPr>
          <a:xfrm>
            <a:off x="6671900" y="3003000"/>
            <a:ext cx="160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28600" y="3269200"/>
            <a:ext cx="31554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517000" y="228600"/>
            <a:ext cx="3078300" cy="32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28600" y="1159200"/>
            <a:ext cx="3248700" cy="28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5061325" y="647121"/>
            <a:ext cx="38544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5061325" y="228675"/>
            <a:ext cx="38544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3" hasCustomPrompt="1"/>
          </p:nvPr>
        </p:nvSpPr>
        <p:spPr>
          <a:xfrm>
            <a:off x="4500325" y="228595"/>
            <a:ext cx="561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4"/>
          </p:nvPr>
        </p:nvSpPr>
        <p:spPr>
          <a:xfrm>
            <a:off x="5061325" y="1871014"/>
            <a:ext cx="38544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5"/>
          </p:nvPr>
        </p:nvSpPr>
        <p:spPr>
          <a:xfrm>
            <a:off x="5061325" y="1452568"/>
            <a:ext cx="38544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6" hasCustomPrompt="1"/>
          </p:nvPr>
        </p:nvSpPr>
        <p:spPr>
          <a:xfrm>
            <a:off x="4500325" y="1452487"/>
            <a:ext cx="561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7"/>
          </p:nvPr>
        </p:nvSpPr>
        <p:spPr>
          <a:xfrm>
            <a:off x="5061325" y="3094907"/>
            <a:ext cx="38544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8"/>
          </p:nvPr>
        </p:nvSpPr>
        <p:spPr>
          <a:xfrm>
            <a:off x="5061325" y="2676461"/>
            <a:ext cx="38544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9" hasCustomPrompt="1"/>
          </p:nvPr>
        </p:nvSpPr>
        <p:spPr>
          <a:xfrm>
            <a:off x="4500325" y="2676378"/>
            <a:ext cx="561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3"/>
          </p:nvPr>
        </p:nvSpPr>
        <p:spPr>
          <a:xfrm>
            <a:off x="5061325" y="4318799"/>
            <a:ext cx="38544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4"/>
          </p:nvPr>
        </p:nvSpPr>
        <p:spPr>
          <a:xfrm>
            <a:off x="5061325" y="3900353"/>
            <a:ext cx="38544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15" hasCustomPrompt="1"/>
          </p:nvPr>
        </p:nvSpPr>
        <p:spPr>
          <a:xfrm>
            <a:off x="4500325" y="3900270"/>
            <a:ext cx="5610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5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054850" y="3056150"/>
            <a:ext cx="5860500" cy="18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4425843" y="228611"/>
            <a:ext cx="2490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228600" y="2803984"/>
            <a:ext cx="25722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sz="1000" b="1" u="sng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28600" y="3336550"/>
            <a:ext cx="6522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751500" y="827594"/>
            <a:ext cx="1652100" cy="121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228600" y="999327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228750" y="228600"/>
            <a:ext cx="2591700" cy="23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3768000" y="1795575"/>
            <a:ext cx="51474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3767953" y="1242975"/>
            <a:ext cx="51474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3767925" y="3669600"/>
            <a:ext cx="51474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3767855" y="3117000"/>
            <a:ext cx="51474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 b="1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28600" y="4148475"/>
            <a:ext cx="4835100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ricolage Grotesque"/>
              <a:buNone/>
              <a:defRPr sz="4500" b="1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936050"/>
            <a:ext cx="868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ctrTitle"/>
          </p:nvPr>
        </p:nvSpPr>
        <p:spPr>
          <a:xfrm>
            <a:off x="0" y="-126036"/>
            <a:ext cx="8780929" cy="20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8000" dirty="0"/>
            </a:br>
            <a:br>
              <a:rPr lang="ru-RU" sz="8000" dirty="0"/>
            </a:br>
            <a:br>
              <a:rPr lang="ru-RU" sz="8000" dirty="0"/>
            </a:br>
            <a:br>
              <a:rPr lang="ru-RU" sz="8000" dirty="0"/>
            </a:br>
            <a:br>
              <a:rPr lang="ru-RU" sz="8000" dirty="0"/>
            </a:br>
            <a:br>
              <a:rPr lang="ru-RU" sz="8000" dirty="0"/>
            </a:br>
            <a:r>
              <a:rPr lang="ru-RU" sz="6600" dirty="0"/>
              <a:t>Иголка и Нитка</a:t>
            </a:r>
            <a:br>
              <a:rPr lang="ru-RU" sz="8000" dirty="0"/>
            </a:br>
            <a:r>
              <a:rPr lang="ru-RU" sz="3600" b="0" dirty="0"/>
              <a:t>Интернет – магазин швейных  товаров</a:t>
            </a:r>
            <a:endParaRPr sz="10000"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1"/>
          </p:nvPr>
        </p:nvSpPr>
        <p:spPr>
          <a:xfrm>
            <a:off x="4464425" y="3496675"/>
            <a:ext cx="4908176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Состав команды: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 - Образцова В.С. (</a:t>
            </a:r>
            <a:r>
              <a:rPr lang="en-US" dirty="0"/>
              <a:t>Team Lead, Full-stack)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ru-RU" dirty="0"/>
              <a:t>Попов С.В. (</a:t>
            </a:r>
            <a:r>
              <a:rPr lang="en-US" dirty="0"/>
              <a:t>Frontend-</a:t>
            </a:r>
            <a:r>
              <a:rPr lang="ru-RU" dirty="0"/>
              <a:t>разработчик)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 - Гвоздева Д.Д. (</a:t>
            </a:r>
            <a:r>
              <a:rPr lang="en-US" dirty="0"/>
              <a:t>Backend-</a:t>
            </a:r>
            <a:r>
              <a:rPr lang="ru-RU" dirty="0"/>
              <a:t>разработчик)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 - Савельева Д.Е. (</a:t>
            </a:r>
            <a:r>
              <a:rPr lang="en-US" dirty="0"/>
              <a:t>UX/UI-</a:t>
            </a:r>
            <a:r>
              <a:rPr lang="ru-RU" dirty="0"/>
              <a:t>дизайнер, Тестировщик)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Преподаватель: </a:t>
            </a:r>
            <a:r>
              <a:rPr lang="ru-RU" dirty="0" err="1"/>
              <a:t>Маренкова</a:t>
            </a:r>
            <a:r>
              <a:rPr lang="ru-RU" dirty="0"/>
              <a:t> Ю.В.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1150091" y="50006"/>
            <a:ext cx="7081916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Демонстрация</a:t>
            </a:r>
            <a:r>
              <a:rPr lang="en-US" i="1" u="sng" dirty="0"/>
              <a:t>: </a:t>
            </a:r>
            <a:r>
              <a:rPr lang="ru-RU" i="1" u="sng" dirty="0"/>
              <a:t>Корзина и заказ</a:t>
            </a:r>
            <a:endParaRPr i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05E1C1-AA6D-4BC4-9C0C-CC16602B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3" y="883516"/>
            <a:ext cx="4436216" cy="22344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2F21B3-AFC4-4AEE-BCFA-46C396B8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2" y="2392085"/>
            <a:ext cx="4125985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457200" y="473777"/>
            <a:ext cx="8686800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Демонстрация</a:t>
            </a:r>
            <a:r>
              <a:rPr lang="en-US" i="1" u="sng" dirty="0"/>
              <a:t>: </a:t>
            </a:r>
            <a:r>
              <a:rPr lang="ru-RU" i="1" u="sng" dirty="0"/>
              <a:t>Пользовательский аккаунт</a:t>
            </a:r>
            <a:endParaRPr i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C07A97-70FE-497C-B2BE-F801C269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19" y="1647119"/>
            <a:ext cx="6282762" cy="27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4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633570" y="0"/>
            <a:ext cx="7996081" cy="71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b="1" i="1" u="sng" dirty="0">
                <a:solidFill>
                  <a:srgbClr val="0F1115"/>
                </a:solidFill>
                <a:effectLst/>
                <a:latin typeface="+mn-lt"/>
              </a:rPr>
              <a:t>Технологии и как всё устроено</a:t>
            </a:r>
            <a:br>
              <a:rPr lang="ru-RU" b="1" dirty="0">
                <a:solidFill>
                  <a:srgbClr val="0F1115"/>
                </a:solidFill>
                <a:effectLst/>
                <a:latin typeface="+mn-lt"/>
              </a:rPr>
            </a:br>
            <a:br>
              <a:rPr lang="ru-RU" dirty="0">
                <a:latin typeface="+mn-lt"/>
              </a:rPr>
            </a:br>
            <a:endParaRPr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6AC8A-1481-4D51-8200-B9A6DEA0098E}"/>
              </a:ext>
            </a:extLst>
          </p:cNvPr>
          <p:cNvSpPr txBox="1"/>
          <p:nvPr/>
        </p:nvSpPr>
        <p:spPr>
          <a:xfrm>
            <a:off x="529339" y="802035"/>
            <a:ext cx="647867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F1115"/>
                </a:solidFill>
                <a:effectLst/>
                <a:latin typeface="+mn-lt"/>
              </a:rPr>
              <a:t>Из чего сделан сайт</a:t>
            </a:r>
          </a:p>
          <a:p>
            <a:pPr algn="l"/>
            <a:r>
              <a:rPr lang="ru-RU" sz="1600" b="1" dirty="0">
                <a:solidFill>
                  <a:srgbClr val="0F1115"/>
                </a:solidFill>
                <a:effectLst/>
                <a:latin typeface="+mn-lt"/>
              </a:rPr>
              <a:t>1. Внешняя часть (Что видит пользователь)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HTML/CSS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структура и оформление страниц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JavaScript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интерактив (кнопки, фильтры, корзина)</a:t>
            </a:r>
          </a:p>
          <a:p>
            <a:pPr algn="l"/>
            <a:endParaRPr lang="ru-RU" sz="16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/>
            <a:r>
              <a:rPr lang="ru-RU" sz="1600" b="1" dirty="0">
                <a:solidFill>
                  <a:srgbClr val="0F1115"/>
                </a:solidFill>
                <a:effectLst/>
                <a:latin typeface="+mn-lt"/>
              </a:rPr>
              <a:t>2. Внутренняя часть (Как работает)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Python + </a:t>
            </a: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Flask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логика сайта, обработка заказов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База данных </a:t>
            </a: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SQLite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хранит товары, пользователей, заказы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Git</a:t>
            </a: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/</a:t>
            </a: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GitHub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работа с кодом в команде</a:t>
            </a:r>
          </a:p>
          <a:p>
            <a:pPr algn="l"/>
            <a:endParaRPr lang="ru-RU" sz="16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/>
            <a:r>
              <a:rPr lang="ru-RU" sz="1600" b="1" dirty="0">
                <a:solidFill>
                  <a:srgbClr val="0F1115"/>
                </a:solidFill>
                <a:effectLst/>
                <a:latin typeface="+mn-lt"/>
              </a:rPr>
              <a:t>3. Инструменты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Figma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рисовали дизайн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VS Code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писали код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Chrome</a:t>
            </a:r>
            <a:r>
              <a:rPr lang="ru-RU" sz="1600" b="1" i="0" dirty="0">
                <a:solidFill>
                  <a:srgbClr val="0F1115"/>
                </a:solidFill>
                <a:effectLst/>
                <a:latin typeface="+mn-lt"/>
              </a:rPr>
              <a:t> </a:t>
            </a:r>
            <a:r>
              <a:rPr lang="ru-RU" sz="1600" b="1" i="0" dirty="0" err="1">
                <a:solidFill>
                  <a:srgbClr val="0F1115"/>
                </a:solidFill>
                <a:effectLst/>
                <a:latin typeface="+mn-lt"/>
              </a:rPr>
              <a:t>DevTools</a:t>
            </a:r>
            <a:r>
              <a:rPr lang="ru-RU" sz="1600" b="0" i="0" dirty="0">
                <a:solidFill>
                  <a:srgbClr val="0F1115"/>
                </a:solidFill>
                <a:effectLst/>
                <a:latin typeface="+mn-lt"/>
              </a:rPr>
              <a:t> — отлаживали и тестировали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1195875" y="0"/>
            <a:ext cx="6752249" cy="635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i="1" u="sng" dirty="0">
                <a:solidFill>
                  <a:srgbClr val="0F1115"/>
                </a:solidFill>
                <a:effectLst/>
                <a:latin typeface="+mn-lt"/>
              </a:rPr>
              <a:t>Как всё работает вместе</a:t>
            </a:r>
            <a:br>
              <a:rPr lang="ru-RU" i="1" u="sng" dirty="0">
                <a:solidFill>
                  <a:srgbClr val="0F1115"/>
                </a:solidFill>
                <a:effectLst/>
                <a:latin typeface="+mn-lt"/>
              </a:rPr>
            </a:br>
            <a:br>
              <a:rPr lang="ru-RU" i="1" u="sng" dirty="0">
                <a:solidFill>
                  <a:srgbClr val="0F1115"/>
                </a:solidFill>
                <a:effectLst/>
                <a:latin typeface="+mn-lt"/>
              </a:rPr>
            </a:br>
            <a:br>
              <a:rPr lang="ru-RU" i="1" u="sng" dirty="0">
                <a:solidFill>
                  <a:srgbClr val="0F1115"/>
                </a:solidFill>
                <a:effectLst/>
                <a:latin typeface="+mn-lt"/>
              </a:rPr>
            </a:br>
            <a:br>
              <a:rPr lang="ru-RU" i="1" u="sng" dirty="0">
                <a:latin typeface="+mn-lt"/>
              </a:rPr>
            </a:br>
            <a:endParaRPr i="1" u="sng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6AC8A-1481-4D51-8200-B9A6DEA0098E}"/>
              </a:ext>
            </a:extLst>
          </p:cNvPr>
          <p:cNvSpPr txBox="1"/>
          <p:nvPr/>
        </p:nvSpPr>
        <p:spPr>
          <a:xfrm>
            <a:off x="536481" y="832812"/>
            <a:ext cx="61572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Шаг 1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→ Вы что-то делаете на сайте (например, ищете ткань)</a:t>
            </a:r>
            <a:br>
              <a:rPr lang="ru-RU" sz="2000" dirty="0">
                <a:latin typeface="+mn-lt"/>
              </a:rPr>
            </a:b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Шаг 2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→ Браузер отправляет запрос нашему серверу</a:t>
            </a:r>
            <a:br>
              <a:rPr lang="ru-RU" sz="2000" dirty="0">
                <a:latin typeface="+mn-lt"/>
              </a:rPr>
            </a:b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Шаг 3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→ Сервер спрашивает базу данных: "Есть ткани в каталоге?"</a:t>
            </a:r>
            <a:br>
              <a:rPr lang="ru-RU" sz="2000" dirty="0">
                <a:latin typeface="+mn-lt"/>
              </a:rPr>
            </a:b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Шаг 4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→ База отвечает: "Вот список из 15 тканей"</a:t>
            </a:r>
            <a:br>
              <a:rPr lang="ru-RU" sz="2000" dirty="0">
                <a:latin typeface="+mn-lt"/>
              </a:rPr>
            </a:b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Шаг 5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→ Сервер оформляет ответ и отправляет браузеру</a:t>
            </a:r>
            <a:br>
              <a:rPr lang="ru-RU" sz="2000" dirty="0">
                <a:latin typeface="+mn-lt"/>
              </a:rPr>
            </a:b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Шаг 6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→ Браузер показывает вам найденные ткани</a:t>
            </a:r>
            <a:endParaRPr lang="ru-RU" sz="1600" b="0" i="0" dirty="0">
              <a:solidFill>
                <a:srgbClr val="0F1115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94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316685" y="29375"/>
            <a:ext cx="8510630" cy="65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3600" b="1" i="1" u="sng" dirty="0">
                <a:solidFill>
                  <a:srgbClr val="0F1115"/>
                </a:solidFill>
                <a:effectLst/>
                <a:latin typeface="+mn-lt"/>
              </a:rPr>
              <a:t>Безопасность</a:t>
            </a:r>
            <a:r>
              <a:rPr lang="en-US" sz="3600" b="1" i="1" u="sng" dirty="0">
                <a:solidFill>
                  <a:srgbClr val="0F1115"/>
                </a:solidFill>
                <a:effectLst/>
                <a:latin typeface="+mn-lt"/>
              </a:rPr>
              <a:t>: </a:t>
            </a:r>
            <a:r>
              <a:rPr lang="ru-RU" sz="3600" b="1" i="1" u="sng" dirty="0">
                <a:solidFill>
                  <a:srgbClr val="0F1115"/>
                </a:solidFill>
                <a:effectLst/>
                <a:latin typeface="+mn-lt"/>
              </a:rPr>
              <a:t>Как защищён сайт?</a:t>
            </a:r>
          </a:p>
        </p:txBody>
      </p:sp>
      <p:sp>
        <p:nvSpPr>
          <p:cNvPr id="236" name="Google Shape;236;p34"/>
          <p:cNvSpPr txBox="1">
            <a:spLocks noGrp="1"/>
          </p:cNvSpPr>
          <p:nvPr>
            <p:ph type="subTitle" idx="2"/>
          </p:nvPr>
        </p:nvSpPr>
        <p:spPr>
          <a:xfrm>
            <a:off x="544024" y="4002545"/>
            <a:ext cx="5492443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b="1" i="0" dirty="0">
                <a:solidFill>
                  <a:srgbClr val="0F1115"/>
                </a:solidFill>
                <a:effectLst/>
                <a:latin typeface="+mn-lt"/>
              </a:rPr>
              <a:t> </a:t>
            </a: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Пароли:</a:t>
            </a:r>
            <a:endParaRPr lang="ru-RU" sz="20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Храним зашифрованными (хэши </a:t>
            </a:r>
            <a:r>
              <a:rPr lang="ru-RU" sz="2000" b="0" i="0" dirty="0" err="1">
                <a:solidFill>
                  <a:srgbClr val="0F1115"/>
                </a:solidFill>
                <a:effectLst/>
                <a:latin typeface="+mn-lt"/>
              </a:rPr>
              <a:t>bcrypt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Не видим ваши пароли даже мы</a:t>
            </a:r>
          </a:p>
          <a:p>
            <a:pPr algn="l"/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 Формы и данные:</a:t>
            </a:r>
            <a:endParaRPr lang="ru-RU" sz="20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Проверяем всё, что вводите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Защита от вредоносного кода</a:t>
            </a:r>
          </a:p>
          <a:p>
            <a:pPr algn="l"/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 Сессии:</a:t>
            </a:r>
            <a:endParaRPr lang="ru-RU" sz="20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Уникальная сессия для каждого входа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При выходе — всё стирается</a:t>
            </a:r>
          </a:p>
          <a:p>
            <a:pPr algn="l"/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 Защита от атак:</a:t>
            </a:r>
            <a:endParaRPr lang="ru-RU" sz="20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Защита от подделки заказов (CSRF)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Проверка данных на сервере</a:t>
            </a:r>
          </a:p>
        </p:txBody>
      </p:sp>
      <p:grpSp>
        <p:nvGrpSpPr>
          <p:cNvPr id="13" name="Google Shape;2281;p51">
            <a:extLst>
              <a:ext uri="{FF2B5EF4-FFF2-40B4-BE49-F238E27FC236}">
                <a16:creationId xmlns:a16="http://schemas.microsoft.com/office/drawing/2014/main" id="{AF4B9FEB-A465-410B-98A3-16E8093814B7}"/>
              </a:ext>
            </a:extLst>
          </p:cNvPr>
          <p:cNvGrpSpPr/>
          <p:nvPr/>
        </p:nvGrpSpPr>
        <p:grpSpPr>
          <a:xfrm>
            <a:off x="358730" y="2688478"/>
            <a:ext cx="312790" cy="291576"/>
            <a:chOff x="5495100" y="2485750"/>
            <a:chExt cx="365375" cy="363425"/>
          </a:xfrm>
          <a:solidFill>
            <a:schemeClr val="tx1"/>
          </a:solidFill>
        </p:grpSpPr>
        <p:sp>
          <p:nvSpPr>
            <p:cNvPr id="14" name="Google Shape;2282;p51">
              <a:extLst>
                <a:ext uri="{FF2B5EF4-FFF2-40B4-BE49-F238E27FC236}">
                  <a16:creationId xmlns:a16="http://schemas.microsoft.com/office/drawing/2014/main" id="{CE522BFA-8089-48FD-8A49-75EAF1D40CCD}"/>
                </a:ext>
              </a:extLst>
            </p:cNvPr>
            <p:cNvSpPr/>
            <p:nvPr/>
          </p:nvSpPr>
          <p:spPr>
            <a:xfrm>
              <a:off x="5579600" y="2792050"/>
              <a:ext cx="17000" cy="14600"/>
            </a:xfrm>
            <a:custGeom>
              <a:avLst/>
              <a:gdLst/>
              <a:ahLst/>
              <a:cxnLst/>
              <a:rect l="l" t="t" r="r" b="b"/>
              <a:pathLst>
                <a:path w="680" h="584" extrusionOk="0">
                  <a:moveTo>
                    <a:pt x="402" y="1"/>
                  </a:moveTo>
                  <a:cubicBezTo>
                    <a:pt x="124" y="1"/>
                    <a:pt x="1" y="309"/>
                    <a:pt x="186" y="494"/>
                  </a:cubicBezTo>
                  <a:cubicBezTo>
                    <a:pt x="248" y="556"/>
                    <a:pt x="323" y="584"/>
                    <a:pt x="396" y="584"/>
                  </a:cubicBezTo>
                  <a:cubicBezTo>
                    <a:pt x="543" y="584"/>
                    <a:pt x="680" y="474"/>
                    <a:pt x="680" y="30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5" name="Google Shape;2283;p51">
              <a:extLst>
                <a:ext uri="{FF2B5EF4-FFF2-40B4-BE49-F238E27FC236}">
                  <a16:creationId xmlns:a16="http://schemas.microsoft.com/office/drawing/2014/main" id="{8BCFCF2B-BFFE-4634-B9EB-B9C6B968FF30}"/>
                </a:ext>
              </a:extLst>
            </p:cNvPr>
            <p:cNvSpPr/>
            <p:nvPr/>
          </p:nvSpPr>
          <p:spPr>
            <a:xfrm>
              <a:off x="5496275" y="2485750"/>
              <a:ext cx="364200" cy="363425"/>
            </a:xfrm>
            <a:custGeom>
              <a:avLst/>
              <a:gdLst/>
              <a:ahLst/>
              <a:cxnLst/>
              <a:rect l="l" t="t" r="r" b="b"/>
              <a:pathLst>
                <a:path w="14568" h="14537" extrusionOk="0">
                  <a:moveTo>
                    <a:pt x="4028" y="5817"/>
                  </a:moveTo>
                  <a:cubicBezTo>
                    <a:pt x="4158" y="5817"/>
                    <a:pt x="4293" y="5867"/>
                    <a:pt x="4414" y="5988"/>
                  </a:cubicBezTo>
                  <a:lnTo>
                    <a:pt x="8025" y="9599"/>
                  </a:lnTo>
                  <a:cubicBezTo>
                    <a:pt x="8066" y="9667"/>
                    <a:pt x="8123" y="9694"/>
                    <a:pt x="8184" y="9694"/>
                  </a:cubicBezTo>
                  <a:cubicBezTo>
                    <a:pt x="8401" y="9694"/>
                    <a:pt x="8667" y="9349"/>
                    <a:pt x="8426" y="9228"/>
                  </a:cubicBezTo>
                  <a:lnTo>
                    <a:pt x="7840" y="8611"/>
                  </a:lnTo>
                  <a:cubicBezTo>
                    <a:pt x="7416" y="8188"/>
                    <a:pt x="7781" y="7621"/>
                    <a:pt x="8225" y="7621"/>
                  </a:cubicBezTo>
                  <a:cubicBezTo>
                    <a:pt x="8364" y="7621"/>
                    <a:pt x="8510" y="7676"/>
                    <a:pt x="8642" y="7809"/>
                  </a:cubicBezTo>
                  <a:lnTo>
                    <a:pt x="9228" y="8395"/>
                  </a:lnTo>
                  <a:cubicBezTo>
                    <a:pt x="9274" y="8418"/>
                    <a:pt x="9320" y="8428"/>
                    <a:pt x="9365" y="8428"/>
                  </a:cubicBezTo>
                  <a:cubicBezTo>
                    <a:pt x="9564" y="8428"/>
                    <a:pt x="9730" y="8226"/>
                    <a:pt x="9630" y="8025"/>
                  </a:cubicBezTo>
                  <a:lnTo>
                    <a:pt x="9012" y="7407"/>
                  </a:lnTo>
                  <a:cubicBezTo>
                    <a:pt x="8796" y="7191"/>
                    <a:pt x="8796" y="6821"/>
                    <a:pt x="9012" y="6605"/>
                  </a:cubicBezTo>
                  <a:cubicBezTo>
                    <a:pt x="9120" y="6497"/>
                    <a:pt x="9267" y="6443"/>
                    <a:pt x="9414" y="6443"/>
                  </a:cubicBezTo>
                  <a:cubicBezTo>
                    <a:pt x="9560" y="6443"/>
                    <a:pt x="9707" y="6497"/>
                    <a:pt x="9815" y="6605"/>
                  </a:cubicBezTo>
                  <a:lnTo>
                    <a:pt x="10432" y="7222"/>
                  </a:lnTo>
                  <a:cubicBezTo>
                    <a:pt x="10478" y="7268"/>
                    <a:pt x="10548" y="7292"/>
                    <a:pt x="10617" y="7292"/>
                  </a:cubicBezTo>
                  <a:cubicBezTo>
                    <a:pt x="10687" y="7292"/>
                    <a:pt x="10756" y="7268"/>
                    <a:pt x="10802" y="7222"/>
                  </a:cubicBezTo>
                  <a:cubicBezTo>
                    <a:pt x="10895" y="7099"/>
                    <a:pt x="10895" y="6944"/>
                    <a:pt x="10802" y="6821"/>
                  </a:cubicBezTo>
                  <a:cubicBezTo>
                    <a:pt x="10586" y="6605"/>
                    <a:pt x="10586" y="6235"/>
                    <a:pt x="10802" y="6019"/>
                  </a:cubicBezTo>
                  <a:cubicBezTo>
                    <a:pt x="10910" y="5911"/>
                    <a:pt x="11057" y="5857"/>
                    <a:pt x="11204" y="5857"/>
                  </a:cubicBezTo>
                  <a:cubicBezTo>
                    <a:pt x="11350" y="5857"/>
                    <a:pt x="11497" y="5911"/>
                    <a:pt x="11605" y="6019"/>
                  </a:cubicBezTo>
                  <a:lnTo>
                    <a:pt x="12839" y="7191"/>
                  </a:lnTo>
                  <a:cubicBezTo>
                    <a:pt x="13580" y="7932"/>
                    <a:pt x="14012" y="8950"/>
                    <a:pt x="14012" y="10000"/>
                  </a:cubicBezTo>
                  <a:cubicBezTo>
                    <a:pt x="14012" y="12191"/>
                    <a:pt x="12253" y="13981"/>
                    <a:pt x="10062" y="13981"/>
                  </a:cubicBezTo>
                  <a:cubicBezTo>
                    <a:pt x="9043" y="13981"/>
                    <a:pt x="8086" y="13580"/>
                    <a:pt x="7346" y="12901"/>
                  </a:cubicBezTo>
                  <a:lnTo>
                    <a:pt x="6667" y="12222"/>
                  </a:lnTo>
                  <a:cubicBezTo>
                    <a:pt x="6451" y="11975"/>
                    <a:pt x="6451" y="11635"/>
                    <a:pt x="6667" y="11419"/>
                  </a:cubicBezTo>
                  <a:lnTo>
                    <a:pt x="7037" y="11018"/>
                  </a:lnTo>
                  <a:lnTo>
                    <a:pt x="8056" y="12037"/>
                  </a:lnTo>
                  <a:cubicBezTo>
                    <a:pt x="8102" y="12083"/>
                    <a:pt x="8171" y="12106"/>
                    <a:pt x="8241" y="12106"/>
                  </a:cubicBezTo>
                  <a:cubicBezTo>
                    <a:pt x="8310" y="12106"/>
                    <a:pt x="8380" y="12083"/>
                    <a:pt x="8426" y="12037"/>
                  </a:cubicBezTo>
                  <a:cubicBezTo>
                    <a:pt x="8519" y="11913"/>
                    <a:pt x="8519" y="11759"/>
                    <a:pt x="8426" y="11635"/>
                  </a:cubicBezTo>
                  <a:lnTo>
                    <a:pt x="3612" y="6790"/>
                  </a:lnTo>
                  <a:cubicBezTo>
                    <a:pt x="3207" y="6386"/>
                    <a:pt x="3591" y="5817"/>
                    <a:pt x="4028" y="5817"/>
                  </a:cubicBezTo>
                  <a:close/>
                  <a:moveTo>
                    <a:pt x="896" y="1"/>
                  </a:moveTo>
                  <a:cubicBezTo>
                    <a:pt x="402" y="1"/>
                    <a:pt x="32" y="371"/>
                    <a:pt x="32" y="834"/>
                  </a:cubicBezTo>
                  <a:lnTo>
                    <a:pt x="32" y="5988"/>
                  </a:lnTo>
                  <a:cubicBezTo>
                    <a:pt x="1" y="6204"/>
                    <a:pt x="155" y="6312"/>
                    <a:pt x="309" y="6312"/>
                  </a:cubicBezTo>
                  <a:cubicBezTo>
                    <a:pt x="464" y="6312"/>
                    <a:pt x="618" y="6204"/>
                    <a:pt x="587" y="5988"/>
                  </a:cubicBezTo>
                  <a:lnTo>
                    <a:pt x="587" y="865"/>
                  </a:lnTo>
                  <a:cubicBezTo>
                    <a:pt x="587" y="710"/>
                    <a:pt x="710" y="556"/>
                    <a:pt x="896" y="556"/>
                  </a:cubicBezTo>
                  <a:lnTo>
                    <a:pt x="6543" y="556"/>
                  </a:lnTo>
                  <a:cubicBezTo>
                    <a:pt x="6698" y="556"/>
                    <a:pt x="6852" y="710"/>
                    <a:pt x="6852" y="865"/>
                  </a:cubicBezTo>
                  <a:lnTo>
                    <a:pt x="6852" y="7623"/>
                  </a:lnTo>
                  <a:lnTo>
                    <a:pt x="4815" y="5587"/>
                  </a:lnTo>
                  <a:cubicBezTo>
                    <a:pt x="4563" y="5334"/>
                    <a:pt x="4281" y="5228"/>
                    <a:pt x="4012" y="5228"/>
                  </a:cubicBezTo>
                  <a:cubicBezTo>
                    <a:pt x="3131" y="5228"/>
                    <a:pt x="2383" y="6364"/>
                    <a:pt x="3210" y="7191"/>
                  </a:cubicBezTo>
                  <a:lnTo>
                    <a:pt x="6605" y="10617"/>
                  </a:lnTo>
                  <a:lnTo>
                    <a:pt x="6235" y="10987"/>
                  </a:lnTo>
                  <a:cubicBezTo>
                    <a:pt x="5803" y="11419"/>
                    <a:pt x="5803" y="12160"/>
                    <a:pt x="6235" y="12592"/>
                  </a:cubicBezTo>
                  <a:lnTo>
                    <a:pt x="6852" y="13209"/>
                  </a:lnTo>
                  <a:lnTo>
                    <a:pt x="6852" y="13672"/>
                  </a:lnTo>
                  <a:cubicBezTo>
                    <a:pt x="6852" y="13827"/>
                    <a:pt x="6729" y="13950"/>
                    <a:pt x="6574" y="13950"/>
                  </a:cubicBezTo>
                  <a:lnTo>
                    <a:pt x="896" y="13950"/>
                  </a:lnTo>
                  <a:cubicBezTo>
                    <a:pt x="710" y="13950"/>
                    <a:pt x="587" y="13827"/>
                    <a:pt x="587" y="13672"/>
                  </a:cubicBezTo>
                  <a:lnTo>
                    <a:pt x="587" y="8549"/>
                  </a:lnTo>
                  <a:cubicBezTo>
                    <a:pt x="572" y="8380"/>
                    <a:pt x="440" y="8295"/>
                    <a:pt x="309" y="8295"/>
                  </a:cubicBezTo>
                  <a:cubicBezTo>
                    <a:pt x="178" y="8295"/>
                    <a:pt x="47" y="8380"/>
                    <a:pt x="32" y="8549"/>
                  </a:cubicBezTo>
                  <a:lnTo>
                    <a:pt x="32" y="13672"/>
                  </a:lnTo>
                  <a:cubicBezTo>
                    <a:pt x="32" y="14166"/>
                    <a:pt x="402" y="14536"/>
                    <a:pt x="896" y="14536"/>
                  </a:cubicBezTo>
                  <a:lnTo>
                    <a:pt x="6574" y="14536"/>
                  </a:lnTo>
                  <a:cubicBezTo>
                    <a:pt x="7006" y="14536"/>
                    <a:pt x="7408" y="14166"/>
                    <a:pt x="7408" y="13703"/>
                  </a:cubicBezTo>
                  <a:cubicBezTo>
                    <a:pt x="8179" y="14259"/>
                    <a:pt x="9105" y="14536"/>
                    <a:pt x="10031" y="14536"/>
                  </a:cubicBezTo>
                  <a:cubicBezTo>
                    <a:pt x="12531" y="14536"/>
                    <a:pt x="14567" y="12500"/>
                    <a:pt x="14537" y="10000"/>
                  </a:cubicBezTo>
                  <a:cubicBezTo>
                    <a:pt x="14537" y="8796"/>
                    <a:pt x="14074" y="7654"/>
                    <a:pt x="13240" y="6821"/>
                  </a:cubicBezTo>
                  <a:lnTo>
                    <a:pt x="12037" y="5587"/>
                  </a:lnTo>
                  <a:cubicBezTo>
                    <a:pt x="11810" y="5359"/>
                    <a:pt x="11524" y="5253"/>
                    <a:pt x="11242" y="5253"/>
                  </a:cubicBezTo>
                  <a:cubicBezTo>
                    <a:pt x="10760" y="5253"/>
                    <a:pt x="10291" y="5565"/>
                    <a:pt x="10154" y="6111"/>
                  </a:cubicBezTo>
                  <a:cubicBezTo>
                    <a:pt x="9936" y="5936"/>
                    <a:pt x="9688" y="5858"/>
                    <a:pt x="9446" y="5858"/>
                  </a:cubicBezTo>
                  <a:cubicBezTo>
                    <a:pt x="8833" y="5858"/>
                    <a:pt x="8258" y="6360"/>
                    <a:pt x="8303" y="7068"/>
                  </a:cubicBezTo>
                  <a:cubicBezTo>
                    <a:pt x="7963" y="7068"/>
                    <a:pt x="7654" y="7160"/>
                    <a:pt x="7438" y="7407"/>
                  </a:cubicBezTo>
                  <a:lnTo>
                    <a:pt x="7438" y="834"/>
                  </a:lnTo>
                  <a:cubicBezTo>
                    <a:pt x="7438" y="371"/>
                    <a:pt x="7037" y="1"/>
                    <a:pt x="6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6" name="Google Shape;2284;p51">
              <a:extLst>
                <a:ext uri="{FF2B5EF4-FFF2-40B4-BE49-F238E27FC236}">
                  <a16:creationId xmlns:a16="http://schemas.microsoft.com/office/drawing/2014/main" id="{1E527248-61C9-4A00-95D6-30C16F6151AA}"/>
                </a:ext>
              </a:extLst>
            </p:cNvPr>
            <p:cNvSpPr/>
            <p:nvPr/>
          </p:nvSpPr>
          <p:spPr>
            <a:xfrm>
              <a:off x="5558775" y="2528175"/>
              <a:ext cx="61750" cy="14700"/>
            </a:xfrm>
            <a:custGeom>
              <a:avLst/>
              <a:gdLst/>
              <a:ahLst/>
              <a:cxnLst/>
              <a:rect l="l" t="t" r="r" b="b"/>
              <a:pathLst>
                <a:path w="2470" h="588" extrusionOk="0">
                  <a:moveTo>
                    <a:pt x="371" y="1"/>
                  </a:moveTo>
                  <a:cubicBezTo>
                    <a:pt x="0" y="1"/>
                    <a:pt x="0" y="587"/>
                    <a:pt x="371" y="587"/>
                  </a:cubicBezTo>
                  <a:lnTo>
                    <a:pt x="2068" y="587"/>
                  </a:lnTo>
                  <a:cubicBezTo>
                    <a:pt x="2469" y="587"/>
                    <a:pt x="2469" y="1"/>
                    <a:pt x="20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" name="Google Shape;2285;p51">
              <a:extLst>
                <a:ext uri="{FF2B5EF4-FFF2-40B4-BE49-F238E27FC236}">
                  <a16:creationId xmlns:a16="http://schemas.microsoft.com/office/drawing/2014/main" id="{F58C5D39-BCDF-404B-B4BB-D05CA1DA82AC}"/>
                </a:ext>
              </a:extLst>
            </p:cNvPr>
            <p:cNvSpPr/>
            <p:nvPr/>
          </p:nvSpPr>
          <p:spPr>
            <a:xfrm>
              <a:off x="5495100" y="2660300"/>
              <a:ext cx="17400" cy="14275"/>
            </a:xfrm>
            <a:custGeom>
              <a:avLst/>
              <a:gdLst/>
              <a:ahLst/>
              <a:cxnLst/>
              <a:rect l="l" t="t" r="r" b="b"/>
              <a:pathLst>
                <a:path w="696" h="571" extrusionOk="0">
                  <a:moveTo>
                    <a:pt x="357" y="1"/>
                  </a:moveTo>
                  <a:cubicBezTo>
                    <a:pt x="238" y="1"/>
                    <a:pt x="124" y="64"/>
                    <a:pt x="79" y="178"/>
                  </a:cubicBezTo>
                  <a:cubicBezTo>
                    <a:pt x="1" y="385"/>
                    <a:pt x="162" y="571"/>
                    <a:pt x="343" y="571"/>
                  </a:cubicBezTo>
                  <a:cubicBezTo>
                    <a:pt x="378" y="571"/>
                    <a:pt x="414" y="564"/>
                    <a:pt x="449" y="549"/>
                  </a:cubicBezTo>
                  <a:cubicBezTo>
                    <a:pt x="696" y="456"/>
                    <a:pt x="696" y="117"/>
                    <a:pt x="480" y="24"/>
                  </a:cubicBezTo>
                  <a:cubicBezTo>
                    <a:pt x="440" y="8"/>
                    <a:pt x="39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8" name="Google Shape;2148;p51">
            <a:extLst>
              <a:ext uri="{FF2B5EF4-FFF2-40B4-BE49-F238E27FC236}">
                <a16:creationId xmlns:a16="http://schemas.microsoft.com/office/drawing/2014/main" id="{14322062-DB91-411F-B8C7-CFAA53C51F66}"/>
              </a:ext>
            </a:extLst>
          </p:cNvPr>
          <p:cNvGrpSpPr/>
          <p:nvPr/>
        </p:nvGrpSpPr>
        <p:grpSpPr>
          <a:xfrm>
            <a:off x="357904" y="883633"/>
            <a:ext cx="299850" cy="249530"/>
            <a:chOff x="3584280" y="3699191"/>
            <a:chExt cx="358069" cy="317995"/>
          </a:xfrm>
          <a:solidFill>
            <a:schemeClr val="tx1"/>
          </a:solidFill>
        </p:grpSpPr>
        <p:sp>
          <p:nvSpPr>
            <p:cNvPr id="19" name="Google Shape;2149;p51">
              <a:extLst>
                <a:ext uri="{FF2B5EF4-FFF2-40B4-BE49-F238E27FC236}">
                  <a16:creationId xmlns:a16="http://schemas.microsoft.com/office/drawing/2014/main" id="{10189EC5-FEC2-4C67-85C1-972BDF982CD5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0" name="Google Shape;2150;p51">
              <a:extLst>
                <a:ext uri="{FF2B5EF4-FFF2-40B4-BE49-F238E27FC236}">
                  <a16:creationId xmlns:a16="http://schemas.microsoft.com/office/drawing/2014/main" id="{F59459D9-C5B4-4CFD-B6BF-BD1B8C498CB0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1" name="Google Shape;2151;p51">
              <a:extLst>
                <a:ext uri="{FF2B5EF4-FFF2-40B4-BE49-F238E27FC236}">
                  <a16:creationId xmlns:a16="http://schemas.microsoft.com/office/drawing/2014/main" id="{E4AEE7A6-2296-460C-9E7E-E6B977F0E40C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2" name="Google Shape;2152;p51">
              <a:extLst>
                <a:ext uri="{FF2B5EF4-FFF2-40B4-BE49-F238E27FC236}">
                  <a16:creationId xmlns:a16="http://schemas.microsoft.com/office/drawing/2014/main" id="{8C5782B8-7900-4247-9A21-6B6803FFA0B7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23" name="Google Shape;3286;p53">
            <a:extLst>
              <a:ext uri="{FF2B5EF4-FFF2-40B4-BE49-F238E27FC236}">
                <a16:creationId xmlns:a16="http://schemas.microsoft.com/office/drawing/2014/main" id="{8E7ADE0D-2195-486C-ADCC-248711FD5206}"/>
              </a:ext>
            </a:extLst>
          </p:cNvPr>
          <p:cNvGrpSpPr/>
          <p:nvPr/>
        </p:nvGrpSpPr>
        <p:grpSpPr>
          <a:xfrm>
            <a:off x="359736" y="1803137"/>
            <a:ext cx="298153" cy="277752"/>
            <a:chOff x="6320057" y="3387896"/>
            <a:chExt cx="1421276" cy="1412777"/>
          </a:xfrm>
          <a:solidFill>
            <a:schemeClr val="tx1"/>
          </a:solidFill>
        </p:grpSpPr>
        <p:sp>
          <p:nvSpPr>
            <p:cNvPr id="24" name="Google Shape;3287;p53">
              <a:extLst>
                <a:ext uri="{FF2B5EF4-FFF2-40B4-BE49-F238E27FC236}">
                  <a16:creationId xmlns:a16="http://schemas.microsoft.com/office/drawing/2014/main" id="{20142647-993F-4A03-BC85-0598FEE80FA1}"/>
                </a:ext>
              </a:extLst>
            </p:cNvPr>
            <p:cNvSpPr/>
            <p:nvPr/>
          </p:nvSpPr>
          <p:spPr>
            <a:xfrm>
              <a:off x="6459928" y="4260605"/>
              <a:ext cx="331397" cy="41909"/>
            </a:xfrm>
            <a:custGeom>
              <a:avLst/>
              <a:gdLst/>
              <a:ahLst/>
              <a:cxnLst/>
              <a:rect l="l" t="t" r="r" b="b"/>
              <a:pathLst>
                <a:path w="331397" h="41909" extrusionOk="0">
                  <a:moveTo>
                    <a:pt x="310442" y="0"/>
                  </a:moveTo>
                  <a:lnTo>
                    <a:pt x="20955" y="0"/>
                  </a:lnTo>
                  <a:cubicBezTo>
                    <a:pt x="9379" y="0"/>
                    <a:pt x="0" y="9379"/>
                    <a:pt x="0" y="20955"/>
                  </a:cubicBezTo>
                  <a:cubicBezTo>
                    <a:pt x="0" y="32532"/>
                    <a:pt x="9379" y="41910"/>
                    <a:pt x="20955" y="41910"/>
                  </a:cubicBezTo>
                  <a:lnTo>
                    <a:pt x="310442" y="41910"/>
                  </a:lnTo>
                  <a:cubicBezTo>
                    <a:pt x="322018" y="41910"/>
                    <a:pt x="331397" y="32532"/>
                    <a:pt x="331397" y="20955"/>
                  </a:cubicBezTo>
                  <a:cubicBezTo>
                    <a:pt x="331397" y="9379"/>
                    <a:pt x="322018" y="0"/>
                    <a:pt x="310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288;p53">
              <a:extLst>
                <a:ext uri="{FF2B5EF4-FFF2-40B4-BE49-F238E27FC236}">
                  <a16:creationId xmlns:a16="http://schemas.microsoft.com/office/drawing/2014/main" id="{21AEB58C-C409-4FE1-B4C1-A1F78B31B671}"/>
                </a:ext>
              </a:extLst>
            </p:cNvPr>
            <p:cNvSpPr/>
            <p:nvPr/>
          </p:nvSpPr>
          <p:spPr>
            <a:xfrm>
              <a:off x="6320057" y="3387896"/>
              <a:ext cx="1421276" cy="1412777"/>
            </a:xfrm>
            <a:custGeom>
              <a:avLst/>
              <a:gdLst/>
              <a:ahLst/>
              <a:cxnLst/>
              <a:rect l="l" t="t" r="r" b="b"/>
              <a:pathLst>
                <a:path w="1421276" h="1412777" extrusionOk="0">
                  <a:moveTo>
                    <a:pt x="1388598" y="246258"/>
                  </a:moveTo>
                  <a:cubicBezTo>
                    <a:pt x="1349986" y="213800"/>
                    <a:pt x="1292103" y="218782"/>
                    <a:pt x="1259644" y="257468"/>
                  </a:cubicBezTo>
                  <a:lnTo>
                    <a:pt x="1103508" y="443279"/>
                  </a:lnTo>
                  <a:lnTo>
                    <a:pt x="1103508" y="299818"/>
                  </a:lnTo>
                  <a:cubicBezTo>
                    <a:pt x="1103508" y="294322"/>
                    <a:pt x="1101310" y="288974"/>
                    <a:pt x="1097426" y="285017"/>
                  </a:cubicBezTo>
                  <a:lnTo>
                    <a:pt x="819003" y="6155"/>
                  </a:lnTo>
                  <a:cubicBezTo>
                    <a:pt x="815047" y="2271"/>
                    <a:pt x="809698" y="0"/>
                    <a:pt x="804203" y="0"/>
                  </a:cubicBezTo>
                  <a:lnTo>
                    <a:pt x="84992" y="0"/>
                  </a:lnTo>
                  <a:cubicBezTo>
                    <a:pt x="38100" y="0"/>
                    <a:pt x="0" y="38173"/>
                    <a:pt x="0" y="84992"/>
                  </a:cubicBezTo>
                  <a:lnTo>
                    <a:pt x="0" y="1327785"/>
                  </a:lnTo>
                  <a:cubicBezTo>
                    <a:pt x="0" y="1374677"/>
                    <a:pt x="38100" y="1412777"/>
                    <a:pt x="84992" y="1412777"/>
                  </a:cubicBezTo>
                  <a:lnTo>
                    <a:pt x="1018589" y="1412777"/>
                  </a:lnTo>
                  <a:cubicBezTo>
                    <a:pt x="1065481" y="1412777"/>
                    <a:pt x="1103581" y="1374604"/>
                    <a:pt x="1103581" y="1327785"/>
                  </a:cubicBezTo>
                  <a:lnTo>
                    <a:pt x="1103581" y="784494"/>
                  </a:lnTo>
                  <a:cubicBezTo>
                    <a:pt x="1111714" y="795704"/>
                    <a:pt x="1127907" y="795997"/>
                    <a:pt x="1136552" y="785739"/>
                  </a:cubicBezTo>
                  <a:lnTo>
                    <a:pt x="1315036" y="573332"/>
                  </a:lnTo>
                  <a:cubicBezTo>
                    <a:pt x="1338409" y="545490"/>
                    <a:pt x="1336211" y="505191"/>
                    <a:pt x="1311812" y="479987"/>
                  </a:cubicBezTo>
                  <a:lnTo>
                    <a:pt x="1399882" y="375211"/>
                  </a:lnTo>
                  <a:cubicBezTo>
                    <a:pt x="1432340" y="336526"/>
                    <a:pt x="1427285" y="278716"/>
                    <a:pt x="1388672" y="246258"/>
                  </a:cubicBezTo>
                  <a:close/>
                  <a:moveTo>
                    <a:pt x="825085" y="74368"/>
                  </a:moveTo>
                  <a:lnTo>
                    <a:pt x="1026648" y="274979"/>
                  </a:lnTo>
                  <a:lnTo>
                    <a:pt x="850582" y="274979"/>
                  </a:lnTo>
                  <a:cubicBezTo>
                    <a:pt x="836515" y="274979"/>
                    <a:pt x="825085" y="263549"/>
                    <a:pt x="825085" y="249482"/>
                  </a:cubicBezTo>
                  <a:lnTo>
                    <a:pt x="825085" y="74295"/>
                  </a:lnTo>
                  <a:close/>
                  <a:moveTo>
                    <a:pt x="1061598" y="1327712"/>
                  </a:moveTo>
                  <a:cubicBezTo>
                    <a:pt x="1061598" y="1351451"/>
                    <a:pt x="1042255" y="1370794"/>
                    <a:pt x="1018516" y="1370794"/>
                  </a:cubicBezTo>
                  <a:lnTo>
                    <a:pt x="84919" y="1370794"/>
                  </a:lnTo>
                  <a:cubicBezTo>
                    <a:pt x="61180" y="1370794"/>
                    <a:pt x="41836" y="1351451"/>
                    <a:pt x="41836" y="1327712"/>
                  </a:cubicBezTo>
                  <a:lnTo>
                    <a:pt x="41836" y="84919"/>
                  </a:lnTo>
                  <a:cubicBezTo>
                    <a:pt x="41836" y="61180"/>
                    <a:pt x="61180" y="41837"/>
                    <a:pt x="84919" y="41837"/>
                  </a:cubicBezTo>
                  <a:lnTo>
                    <a:pt x="783174" y="41837"/>
                  </a:lnTo>
                  <a:lnTo>
                    <a:pt x="783174" y="249555"/>
                  </a:lnTo>
                  <a:cubicBezTo>
                    <a:pt x="783174" y="286702"/>
                    <a:pt x="813362" y="316889"/>
                    <a:pt x="850509" y="316889"/>
                  </a:cubicBezTo>
                  <a:lnTo>
                    <a:pt x="1061598" y="316889"/>
                  </a:lnTo>
                  <a:lnTo>
                    <a:pt x="1061598" y="493102"/>
                  </a:lnTo>
                  <a:lnTo>
                    <a:pt x="916305" y="666017"/>
                  </a:lnTo>
                  <a:lnTo>
                    <a:pt x="380414" y="666017"/>
                  </a:lnTo>
                  <a:cubicBezTo>
                    <a:pt x="368837" y="666017"/>
                    <a:pt x="359459" y="675396"/>
                    <a:pt x="359459" y="686972"/>
                  </a:cubicBezTo>
                  <a:cubicBezTo>
                    <a:pt x="359459" y="698549"/>
                    <a:pt x="368837" y="707927"/>
                    <a:pt x="380414" y="707927"/>
                  </a:cubicBezTo>
                  <a:lnTo>
                    <a:pt x="881136" y="707927"/>
                  </a:lnTo>
                  <a:cubicBezTo>
                    <a:pt x="751523" y="862159"/>
                    <a:pt x="783394" y="819736"/>
                    <a:pt x="751595" y="872710"/>
                  </a:cubicBezTo>
                  <a:lnTo>
                    <a:pt x="534059" y="872710"/>
                  </a:lnTo>
                  <a:cubicBezTo>
                    <a:pt x="522483" y="872710"/>
                    <a:pt x="513104" y="882088"/>
                    <a:pt x="513104" y="893665"/>
                  </a:cubicBezTo>
                  <a:cubicBezTo>
                    <a:pt x="513104" y="905241"/>
                    <a:pt x="522483" y="914620"/>
                    <a:pt x="534059" y="914620"/>
                  </a:cubicBezTo>
                  <a:lnTo>
                    <a:pt x="726391" y="914620"/>
                  </a:lnTo>
                  <a:cubicBezTo>
                    <a:pt x="651437" y="1037858"/>
                    <a:pt x="640299" y="1056542"/>
                    <a:pt x="646015" y="1079402"/>
                  </a:cubicBezTo>
                  <a:lnTo>
                    <a:pt x="160753" y="1079402"/>
                  </a:lnTo>
                  <a:cubicBezTo>
                    <a:pt x="149176" y="1079402"/>
                    <a:pt x="139797" y="1088781"/>
                    <a:pt x="139797" y="1100357"/>
                  </a:cubicBezTo>
                  <a:cubicBezTo>
                    <a:pt x="139797" y="1111934"/>
                    <a:pt x="149176" y="1121312"/>
                    <a:pt x="160753" y="1121312"/>
                  </a:cubicBezTo>
                  <a:lnTo>
                    <a:pt x="925024" y="1121312"/>
                  </a:lnTo>
                  <a:cubicBezTo>
                    <a:pt x="936600" y="1121312"/>
                    <a:pt x="945979" y="1111934"/>
                    <a:pt x="945979" y="1100357"/>
                  </a:cubicBezTo>
                  <a:cubicBezTo>
                    <a:pt x="945979" y="1088781"/>
                    <a:pt x="936600" y="1079402"/>
                    <a:pt x="925024" y="1079402"/>
                  </a:cubicBezTo>
                  <a:lnTo>
                    <a:pt x="763245" y="1079402"/>
                  </a:lnTo>
                  <a:cubicBezTo>
                    <a:pt x="921067" y="947737"/>
                    <a:pt x="911836" y="955943"/>
                    <a:pt x="914253" y="953086"/>
                  </a:cubicBezTo>
                  <a:cubicBezTo>
                    <a:pt x="933376" y="930299"/>
                    <a:pt x="1042621" y="800320"/>
                    <a:pt x="1061671" y="777680"/>
                  </a:cubicBezTo>
                  <a:lnTo>
                    <a:pt x="1061671" y="1327785"/>
                  </a:lnTo>
                  <a:lnTo>
                    <a:pt x="1061671" y="1327785"/>
                  </a:lnTo>
                  <a:close/>
                  <a:moveTo>
                    <a:pt x="893885" y="909637"/>
                  </a:moveTo>
                  <a:cubicBezTo>
                    <a:pt x="893885" y="909637"/>
                    <a:pt x="893885" y="909637"/>
                    <a:pt x="893958" y="909711"/>
                  </a:cubicBezTo>
                  <a:cubicBezTo>
                    <a:pt x="894104" y="909857"/>
                    <a:pt x="894251" y="909931"/>
                    <a:pt x="894324" y="910004"/>
                  </a:cubicBezTo>
                  <a:lnTo>
                    <a:pt x="894324" y="910004"/>
                  </a:lnTo>
                  <a:cubicBezTo>
                    <a:pt x="894324" y="910004"/>
                    <a:pt x="894470" y="910150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690" y="910297"/>
                    <a:pt x="894837" y="910444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764" y="910883"/>
                    <a:pt x="882455" y="925464"/>
                    <a:pt x="883260" y="924584"/>
                  </a:cubicBezTo>
                  <a:lnTo>
                    <a:pt x="701480" y="1076105"/>
                  </a:lnTo>
                  <a:cubicBezTo>
                    <a:pt x="701480" y="1076105"/>
                    <a:pt x="697963" y="1080062"/>
                    <a:pt x="692614" y="1078157"/>
                  </a:cubicBezTo>
                  <a:cubicBezTo>
                    <a:pt x="675615" y="1072148"/>
                    <a:pt x="693347" y="1051926"/>
                    <a:pt x="807720" y="860181"/>
                  </a:cubicBezTo>
                  <a:lnTo>
                    <a:pt x="819003" y="846699"/>
                  </a:lnTo>
                  <a:cubicBezTo>
                    <a:pt x="873589" y="892566"/>
                    <a:pt x="889708" y="906120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lose/>
                  <a:moveTo>
                    <a:pt x="926929" y="872710"/>
                  </a:moveTo>
                  <a:cubicBezTo>
                    <a:pt x="926929" y="872710"/>
                    <a:pt x="926196" y="872636"/>
                    <a:pt x="925903" y="872710"/>
                  </a:cubicBezTo>
                  <a:lnTo>
                    <a:pt x="850582" y="809405"/>
                  </a:lnTo>
                  <a:cubicBezTo>
                    <a:pt x="850949" y="808965"/>
                    <a:pt x="1162709" y="437857"/>
                    <a:pt x="1176997" y="420932"/>
                  </a:cubicBezTo>
                  <a:lnTo>
                    <a:pt x="1252977" y="484749"/>
                  </a:lnTo>
                  <a:cubicBezTo>
                    <a:pt x="1252318" y="485555"/>
                    <a:pt x="932424" y="866262"/>
                    <a:pt x="927002" y="872783"/>
                  </a:cubicBezTo>
                  <a:close/>
                  <a:moveTo>
                    <a:pt x="1282797" y="546222"/>
                  </a:moveTo>
                  <a:cubicBezTo>
                    <a:pt x="1228945" y="610333"/>
                    <a:pt x="1104387" y="758483"/>
                    <a:pt x="1103434" y="759875"/>
                  </a:cubicBezTo>
                  <a:lnTo>
                    <a:pt x="1103434" y="727710"/>
                  </a:lnTo>
                  <a:lnTo>
                    <a:pt x="1284336" y="512445"/>
                  </a:lnTo>
                  <a:cubicBezTo>
                    <a:pt x="1291444" y="522629"/>
                    <a:pt x="1291077" y="536477"/>
                    <a:pt x="1282797" y="546295"/>
                  </a:cubicBezTo>
                  <a:close/>
                  <a:moveTo>
                    <a:pt x="1367570" y="348102"/>
                  </a:moveTo>
                  <a:lnTo>
                    <a:pt x="1279794" y="452584"/>
                  </a:lnTo>
                  <a:lnTo>
                    <a:pt x="1203813" y="388767"/>
                  </a:lnTo>
                  <a:lnTo>
                    <a:pt x="1291590" y="284285"/>
                  </a:lnTo>
                  <a:cubicBezTo>
                    <a:pt x="1319872" y="250581"/>
                    <a:pt x="1375190" y="267945"/>
                    <a:pt x="1379000" y="311907"/>
                  </a:cubicBezTo>
                  <a:cubicBezTo>
                    <a:pt x="1380172" y="325096"/>
                    <a:pt x="1376069" y="337991"/>
                    <a:pt x="1367570" y="348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289;p53">
              <a:extLst>
                <a:ext uri="{FF2B5EF4-FFF2-40B4-BE49-F238E27FC236}">
                  <a16:creationId xmlns:a16="http://schemas.microsoft.com/office/drawing/2014/main" id="{9A10BE5F-EA53-40C3-AEF7-047C04C8C156}"/>
                </a:ext>
              </a:extLst>
            </p:cNvPr>
            <p:cNvSpPr/>
            <p:nvPr/>
          </p:nvSpPr>
          <p:spPr>
            <a:xfrm>
              <a:off x="7214015" y="4297606"/>
              <a:ext cx="7326" cy="7326"/>
            </a:xfrm>
            <a:custGeom>
              <a:avLst/>
              <a:gdLst/>
              <a:ahLst/>
              <a:cxnLst/>
              <a:rect l="l" t="t" r="r" b="b"/>
              <a:pathLst>
                <a:path w="7326" h="732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290;p53">
              <a:extLst>
                <a:ext uri="{FF2B5EF4-FFF2-40B4-BE49-F238E27FC236}">
                  <a16:creationId xmlns:a16="http://schemas.microsoft.com/office/drawing/2014/main" id="{7BC6FD0F-4F73-4C76-85D9-31DE7B00EE73}"/>
                </a:ext>
              </a:extLst>
            </p:cNvPr>
            <p:cNvSpPr/>
            <p:nvPr/>
          </p:nvSpPr>
          <p:spPr>
            <a:xfrm>
              <a:off x="6462419" y="3847294"/>
              <a:ext cx="521676" cy="41616"/>
            </a:xfrm>
            <a:custGeom>
              <a:avLst/>
              <a:gdLst/>
              <a:ahLst/>
              <a:cxnLst/>
              <a:rect l="l" t="t" r="r" b="b"/>
              <a:pathLst>
                <a:path w="521676" h="41616" extrusionOk="0">
                  <a:moveTo>
                    <a:pt x="500868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500868" y="41617"/>
                  </a:lnTo>
                  <a:cubicBezTo>
                    <a:pt x="512372" y="41617"/>
                    <a:pt x="521677" y="32312"/>
                    <a:pt x="521677" y="20808"/>
                  </a:cubicBezTo>
                  <a:cubicBezTo>
                    <a:pt x="521677" y="9305"/>
                    <a:pt x="512372" y="0"/>
                    <a:pt x="500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291;p53">
              <a:extLst>
                <a:ext uri="{FF2B5EF4-FFF2-40B4-BE49-F238E27FC236}">
                  <a16:creationId xmlns:a16="http://schemas.microsoft.com/office/drawing/2014/main" id="{451EEFB7-9F1A-4A71-A90B-32B38A74F5E7}"/>
                </a:ext>
              </a:extLst>
            </p:cNvPr>
            <p:cNvSpPr/>
            <p:nvPr/>
          </p:nvSpPr>
          <p:spPr>
            <a:xfrm>
              <a:off x="7025786" y="3847294"/>
              <a:ext cx="237685" cy="41616"/>
            </a:xfrm>
            <a:custGeom>
              <a:avLst/>
              <a:gdLst/>
              <a:ahLst/>
              <a:cxnLst/>
              <a:rect l="l" t="t" r="r" b="b"/>
              <a:pathLst>
                <a:path w="237685" h="41616" extrusionOk="0">
                  <a:moveTo>
                    <a:pt x="216877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216877" y="41617"/>
                  </a:lnTo>
                  <a:cubicBezTo>
                    <a:pt x="228380" y="41617"/>
                    <a:pt x="237685" y="32312"/>
                    <a:pt x="237685" y="20808"/>
                  </a:cubicBezTo>
                  <a:cubicBezTo>
                    <a:pt x="237685" y="9305"/>
                    <a:pt x="228380" y="0"/>
                    <a:pt x="216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292;p53">
              <a:extLst>
                <a:ext uri="{FF2B5EF4-FFF2-40B4-BE49-F238E27FC236}">
                  <a16:creationId xmlns:a16="http://schemas.microsoft.com/office/drawing/2014/main" id="{2F818EE0-6791-4BA5-A63A-57018F3DC2DE}"/>
                </a:ext>
              </a:extLst>
            </p:cNvPr>
            <p:cNvSpPr/>
            <p:nvPr/>
          </p:nvSpPr>
          <p:spPr>
            <a:xfrm>
              <a:off x="6462492" y="4052667"/>
              <a:ext cx="176652" cy="41616"/>
            </a:xfrm>
            <a:custGeom>
              <a:avLst/>
              <a:gdLst/>
              <a:ahLst/>
              <a:cxnLst/>
              <a:rect l="l" t="t" r="r" b="b"/>
              <a:pathLst>
                <a:path w="176652" h="41616" extrusionOk="0">
                  <a:moveTo>
                    <a:pt x="155843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155843" y="41617"/>
                  </a:lnTo>
                  <a:cubicBezTo>
                    <a:pt x="167347" y="41617"/>
                    <a:pt x="176652" y="32312"/>
                    <a:pt x="176652" y="20809"/>
                  </a:cubicBezTo>
                  <a:cubicBezTo>
                    <a:pt x="176652" y="9305"/>
                    <a:pt x="167347" y="0"/>
                    <a:pt x="1558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5376;p57">
            <a:extLst>
              <a:ext uri="{FF2B5EF4-FFF2-40B4-BE49-F238E27FC236}">
                <a16:creationId xmlns:a16="http://schemas.microsoft.com/office/drawing/2014/main" id="{CB0FE406-4144-4E1E-94D0-D20C6A1433CD}"/>
              </a:ext>
            </a:extLst>
          </p:cNvPr>
          <p:cNvGrpSpPr/>
          <p:nvPr/>
        </p:nvGrpSpPr>
        <p:grpSpPr>
          <a:xfrm>
            <a:off x="357904" y="3623936"/>
            <a:ext cx="294485" cy="275891"/>
            <a:chOff x="7325486" y="3202495"/>
            <a:chExt cx="560832" cy="560641"/>
          </a:xfrm>
          <a:solidFill>
            <a:schemeClr val="tx1"/>
          </a:solidFill>
        </p:grpSpPr>
        <p:sp>
          <p:nvSpPr>
            <p:cNvPr id="31" name="Google Shape;5377;p57">
              <a:extLst>
                <a:ext uri="{FF2B5EF4-FFF2-40B4-BE49-F238E27FC236}">
                  <a16:creationId xmlns:a16="http://schemas.microsoft.com/office/drawing/2014/main" id="{45311A0B-945A-4095-8A75-42661905413E}"/>
                </a:ext>
              </a:extLst>
            </p:cNvPr>
            <p:cNvSpPr/>
            <p:nvPr/>
          </p:nvSpPr>
          <p:spPr>
            <a:xfrm>
              <a:off x="7383123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895" y="16478"/>
                  </a:move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378;p57">
              <a:extLst>
                <a:ext uri="{FF2B5EF4-FFF2-40B4-BE49-F238E27FC236}">
                  <a16:creationId xmlns:a16="http://schemas.microsoft.com/office/drawing/2014/main" id="{5B6306E9-F37C-4B21-999D-1372C554070C}"/>
                </a:ext>
              </a:extLst>
            </p:cNvPr>
            <p:cNvSpPr/>
            <p:nvPr/>
          </p:nvSpPr>
          <p:spPr>
            <a:xfrm>
              <a:off x="7383123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379;p57">
              <a:extLst>
                <a:ext uri="{FF2B5EF4-FFF2-40B4-BE49-F238E27FC236}">
                  <a16:creationId xmlns:a16="http://schemas.microsoft.com/office/drawing/2014/main" id="{6E78F0B0-0C49-4C4B-9CAA-7EDCD7AEBB63}"/>
                </a:ext>
              </a:extLst>
            </p:cNvPr>
            <p:cNvSpPr/>
            <p:nvPr/>
          </p:nvSpPr>
          <p:spPr>
            <a:xfrm>
              <a:off x="7745549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5618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56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380;p57">
              <a:extLst>
                <a:ext uri="{FF2B5EF4-FFF2-40B4-BE49-F238E27FC236}">
                  <a16:creationId xmlns:a16="http://schemas.microsoft.com/office/drawing/2014/main" id="{657CABF8-C312-4235-A6B9-806104B28223}"/>
                </a:ext>
              </a:extLst>
            </p:cNvPr>
            <p:cNvSpPr/>
            <p:nvPr/>
          </p:nvSpPr>
          <p:spPr>
            <a:xfrm>
              <a:off x="7712688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lnTo>
                    <a:pt x="108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5381;p57">
              <a:extLst>
                <a:ext uri="{FF2B5EF4-FFF2-40B4-BE49-F238E27FC236}">
                  <a16:creationId xmlns:a16="http://schemas.microsoft.com/office/drawing/2014/main" id="{F813F061-0C13-4E9B-B660-F6B90A7BB53F}"/>
                </a:ext>
              </a:extLst>
            </p:cNvPr>
            <p:cNvSpPr/>
            <p:nvPr/>
          </p:nvSpPr>
          <p:spPr>
            <a:xfrm>
              <a:off x="7325486" y="3202495"/>
              <a:ext cx="560832" cy="560641"/>
            </a:xfrm>
            <a:custGeom>
              <a:avLst/>
              <a:gdLst/>
              <a:ahLst/>
              <a:cxnLst/>
              <a:rect l="l" t="t" r="r" b="b"/>
              <a:pathLst>
                <a:path w="560832" h="560641" extrusionOk="0">
                  <a:moveTo>
                    <a:pt x="560832" y="151829"/>
                  </a:moveTo>
                  <a:cubicBezTo>
                    <a:pt x="560832" y="128492"/>
                    <a:pt x="540639" y="112776"/>
                    <a:pt x="521780" y="112776"/>
                  </a:cubicBezTo>
                  <a:lnTo>
                    <a:pt x="430244" y="112776"/>
                  </a:lnTo>
                  <a:cubicBezTo>
                    <a:pt x="430244" y="102394"/>
                    <a:pt x="423863" y="93059"/>
                    <a:pt x="414147" y="89249"/>
                  </a:cubicBezTo>
                  <a:cubicBezTo>
                    <a:pt x="396145" y="82296"/>
                    <a:pt x="365189" y="64198"/>
                    <a:pt x="359569" y="22193"/>
                  </a:cubicBezTo>
                  <a:cubicBezTo>
                    <a:pt x="357854" y="9525"/>
                    <a:pt x="346996" y="0"/>
                    <a:pt x="334423" y="0"/>
                  </a:cubicBezTo>
                  <a:lnTo>
                    <a:pt x="226695" y="0"/>
                  </a:lnTo>
                  <a:cubicBezTo>
                    <a:pt x="214027" y="0"/>
                    <a:pt x="203168" y="9525"/>
                    <a:pt x="201549" y="22193"/>
                  </a:cubicBezTo>
                  <a:cubicBezTo>
                    <a:pt x="195929" y="64198"/>
                    <a:pt x="164878" y="82201"/>
                    <a:pt x="146971" y="89249"/>
                  </a:cubicBezTo>
                  <a:cubicBezTo>
                    <a:pt x="137160" y="93059"/>
                    <a:pt x="130874" y="102394"/>
                    <a:pt x="130874" y="112776"/>
                  </a:cubicBezTo>
                  <a:lnTo>
                    <a:pt x="39053" y="112776"/>
                  </a:lnTo>
                  <a:cubicBezTo>
                    <a:pt x="17526" y="112776"/>
                    <a:pt x="0" y="130302"/>
                    <a:pt x="0" y="151829"/>
                  </a:cubicBezTo>
                  <a:lnTo>
                    <a:pt x="0" y="424339"/>
                  </a:lnTo>
                  <a:cubicBezTo>
                    <a:pt x="0" y="445865"/>
                    <a:pt x="17526" y="463391"/>
                    <a:pt x="39053" y="463391"/>
                  </a:cubicBezTo>
                  <a:lnTo>
                    <a:pt x="230696" y="463391"/>
                  </a:lnTo>
                  <a:lnTo>
                    <a:pt x="221552" y="544163"/>
                  </a:lnTo>
                  <a:lnTo>
                    <a:pt x="188691" y="544163"/>
                  </a:lnTo>
                  <a:cubicBezTo>
                    <a:pt x="178403" y="544163"/>
                    <a:pt x="177927" y="560642"/>
                    <a:pt x="188691" y="560642"/>
                  </a:cubicBezTo>
                  <a:lnTo>
                    <a:pt x="371951" y="560642"/>
                  </a:lnTo>
                  <a:cubicBezTo>
                    <a:pt x="382238" y="560642"/>
                    <a:pt x="382715" y="544163"/>
                    <a:pt x="371951" y="544163"/>
                  </a:cubicBezTo>
                  <a:lnTo>
                    <a:pt x="339090" y="544163"/>
                  </a:lnTo>
                  <a:lnTo>
                    <a:pt x="329946" y="463391"/>
                  </a:lnTo>
                  <a:lnTo>
                    <a:pt x="426149" y="463391"/>
                  </a:lnTo>
                  <a:cubicBezTo>
                    <a:pt x="436436" y="463391"/>
                    <a:pt x="436912" y="446913"/>
                    <a:pt x="426149" y="446913"/>
                  </a:cubicBezTo>
                  <a:lnTo>
                    <a:pt x="38862" y="446913"/>
                  </a:lnTo>
                  <a:cubicBezTo>
                    <a:pt x="26384" y="446913"/>
                    <a:pt x="16288" y="436817"/>
                    <a:pt x="16288" y="424339"/>
                  </a:cubicBezTo>
                  <a:lnTo>
                    <a:pt x="16288" y="389287"/>
                  </a:lnTo>
                  <a:lnTo>
                    <a:pt x="544259" y="389287"/>
                  </a:lnTo>
                  <a:lnTo>
                    <a:pt x="544259" y="424339"/>
                  </a:lnTo>
                  <a:cubicBezTo>
                    <a:pt x="544259" y="436817"/>
                    <a:pt x="534162" y="446913"/>
                    <a:pt x="521684" y="446913"/>
                  </a:cubicBezTo>
                  <a:lnTo>
                    <a:pt x="472154" y="446913"/>
                  </a:lnTo>
                  <a:cubicBezTo>
                    <a:pt x="461867" y="446913"/>
                    <a:pt x="461391" y="463391"/>
                    <a:pt x="472154" y="463391"/>
                  </a:cubicBezTo>
                  <a:lnTo>
                    <a:pt x="521684" y="463391"/>
                  </a:lnTo>
                  <a:cubicBezTo>
                    <a:pt x="543211" y="463391"/>
                    <a:pt x="560737" y="445865"/>
                    <a:pt x="560737" y="424339"/>
                  </a:cubicBezTo>
                  <a:lnTo>
                    <a:pt x="560737" y="151829"/>
                  </a:lnTo>
                  <a:close/>
                  <a:moveTo>
                    <a:pt x="313563" y="463296"/>
                  </a:moveTo>
                  <a:lnTo>
                    <a:pt x="322707" y="544068"/>
                  </a:lnTo>
                  <a:lnTo>
                    <a:pt x="238125" y="544068"/>
                  </a:lnTo>
                  <a:lnTo>
                    <a:pt x="247269" y="463296"/>
                  </a:lnTo>
                  <a:lnTo>
                    <a:pt x="313658" y="463296"/>
                  </a:lnTo>
                  <a:close/>
                  <a:moveTo>
                    <a:pt x="152876" y="104584"/>
                  </a:moveTo>
                  <a:cubicBezTo>
                    <a:pt x="187547" y="91059"/>
                    <a:pt x="212789" y="61627"/>
                    <a:pt x="217742" y="24384"/>
                  </a:cubicBezTo>
                  <a:cubicBezTo>
                    <a:pt x="218408" y="19717"/>
                    <a:pt x="222123" y="16383"/>
                    <a:pt x="226600" y="16383"/>
                  </a:cubicBezTo>
                  <a:lnTo>
                    <a:pt x="334328" y="16383"/>
                  </a:lnTo>
                  <a:cubicBezTo>
                    <a:pt x="338900" y="16383"/>
                    <a:pt x="342614" y="19717"/>
                    <a:pt x="343186" y="24384"/>
                  </a:cubicBezTo>
                  <a:cubicBezTo>
                    <a:pt x="348329" y="61531"/>
                    <a:pt x="373380" y="91059"/>
                    <a:pt x="408051" y="104584"/>
                  </a:cubicBezTo>
                  <a:cubicBezTo>
                    <a:pt x="411575" y="105918"/>
                    <a:pt x="413957" y="109538"/>
                    <a:pt x="413671" y="113348"/>
                  </a:cubicBezTo>
                  <a:cubicBezTo>
                    <a:pt x="410433" y="169354"/>
                    <a:pt x="386525" y="220789"/>
                    <a:pt x="342614" y="266414"/>
                  </a:cubicBezTo>
                  <a:cubicBezTo>
                    <a:pt x="316230" y="293751"/>
                    <a:pt x="290132" y="310610"/>
                    <a:pt x="280416" y="316421"/>
                  </a:cubicBezTo>
                  <a:cubicBezTo>
                    <a:pt x="270796" y="310610"/>
                    <a:pt x="244602" y="293751"/>
                    <a:pt x="218218" y="266414"/>
                  </a:cubicBezTo>
                  <a:cubicBezTo>
                    <a:pt x="174212" y="220885"/>
                    <a:pt x="150304" y="169354"/>
                    <a:pt x="147066" y="113348"/>
                  </a:cubicBezTo>
                  <a:cubicBezTo>
                    <a:pt x="146876" y="109538"/>
                    <a:pt x="149162" y="105918"/>
                    <a:pt x="152686" y="104584"/>
                  </a:cubicBezTo>
                  <a:lnTo>
                    <a:pt x="152686" y="104584"/>
                  </a:lnTo>
                  <a:close/>
                  <a:moveTo>
                    <a:pt x="16383" y="372809"/>
                  </a:moveTo>
                  <a:lnTo>
                    <a:pt x="16383" y="151733"/>
                  </a:lnTo>
                  <a:cubicBezTo>
                    <a:pt x="16383" y="139255"/>
                    <a:pt x="26479" y="129159"/>
                    <a:pt x="38958" y="129159"/>
                  </a:cubicBezTo>
                  <a:lnTo>
                    <a:pt x="132112" y="129159"/>
                  </a:lnTo>
                  <a:cubicBezTo>
                    <a:pt x="138779" y="183071"/>
                    <a:pt x="164402" y="234315"/>
                    <a:pt x="206883" y="278130"/>
                  </a:cubicBezTo>
                  <a:cubicBezTo>
                    <a:pt x="241745" y="314134"/>
                    <a:pt x="275273" y="332327"/>
                    <a:pt x="276606" y="333089"/>
                  </a:cubicBezTo>
                  <a:cubicBezTo>
                    <a:pt x="277844" y="333756"/>
                    <a:pt x="279178" y="334042"/>
                    <a:pt x="280511" y="334042"/>
                  </a:cubicBezTo>
                  <a:cubicBezTo>
                    <a:pt x="281845" y="334042"/>
                    <a:pt x="283178" y="333756"/>
                    <a:pt x="284417" y="333089"/>
                  </a:cubicBezTo>
                  <a:cubicBezTo>
                    <a:pt x="285845" y="332327"/>
                    <a:pt x="319278" y="314134"/>
                    <a:pt x="354140" y="278130"/>
                  </a:cubicBezTo>
                  <a:cubicBezTo>
                    <a:pt x="396621" y="234315"/>
                    <a:pt x="422243" y="183071"/>
                    <a:pt x="428816" y="129159"/>
                  </a:cubicBezTo>
                  <a:lnTo>
                    <a:pt x="521780" y="129159"/>
                  </a:lnTo>
                  <a:cubicBezTo>
                    <a:pt x="532448" y="129159"/>
                    <a:pt x="544354" y="138779"/>
                    <a:pt x="544354" y="151733"/>
                  </a:cubicBezTo>
                  <a:lnTo>
                    <a:pt x="544354" y="372713"/>
                  </a:lnTo>
                  <a:lnTo>
                    <a:pt x="16383" y="3727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382;p57">
              <a:extLst>
                <a:ext uri="{FF2B5EF4-FFF2-40B4-BE49-F238E27FC236}">
                  <a16:creationId xmlns:a16="http://schemas.microsoft.com/office/drawing/2014/main" id="{8D3E2CEE-A1D1-45C8-BE5C-1619F32DE328}"/>
                </a:ext>
              </a:extLst>
            </p:cNvPr>
            <p:cNvSpPr/>
            <p:nvPr/>
          </p:nvSpPr>
          <p:spPr>
            <a:xfrm>
              <a:off x="7489837" y="3235452"/>
              <a:ext cx="232034" cy="262318"/>
            </a:xfrm>
            <a:custGeom>
              <a:avLst/>
              <a:gdLst/>
              <a:ahLst/>
              <a:cxnLst/>
              <a:rect l="l" t="t" r="r" b="b"/>
              <a:pathLst>
                <a:path w="232034" h="262318" extrusionOk="0">
                  <a:moveTo>
                    <a:pt x="17386" y="94583"/>
                  </a:moveTo>
                  <a:cubicBezTo>
                    <a:pt x="49199" y="77438"/>
                    <a:pt x="71774" y="50006"/>
                    <a:pt x="81680" y="16478"/>
                  </a:cubicBezTo>
                  <a:lnTo>
                    <a:pt x="150736" y="16478"/>
                  </a:lnTo>
                  <a:cubicBezTo>
                    <a:pt x="160642" y="50102"/>
                    <a:pt x="183216" y="77438"/>
                    <a:pt x="215030" y="94583"/>
                  </a:cubicBezTo>
                  <a:cubicBezTo>
                    <a:pt x="203790" y="171736"/>
                    <a:pt x="145783" y="222790"/>
                    <a:pt x="116255" y="244126"/>
                  </a:cubicBezTo>
                  <a:cubicBezTo>
                    <a:pt x="105492" y="236315"/>
                    <a:pt x="91109" y="224790"/>
                    <a:pt x="76631" y="209645"/>
                  </a:cubicBezTo>
                  <a:cubicBezTo>
                    <a:pt x="73488" y="206407"/>
                    <a:pt x="68249" y="206216"/>
                    <a:pt x="65011" y="209360"/>
                  </a:cubicBezTo>
                  <a:cubicBezTo>
                    <a:pt x="61772" y="212503"/>
                    <a:pt x="61582" y="217741"/>
                    <a:pt x="64725" y="220980"/>
                  </a:cubicBezTo>
                  <a:cubicBezTo>
                    <a:pt x="82346" y="239363"/>
                    <a:pt x="99872" y="252889"/>
                    <a:pt x="111493" y="260890"/>
                  </a:cubicBezTo>
                  <a:cubicBezTo>
                    <a:pt x="112922" y="261842"/>
                    <a:pt x="114541" y="262319"/>
                    <a:pt x="116160" y="262319"/>
                  </a:cubicBezTo>
                  <a:cubicBezTo>
                    <a:pt x="117779" y="262319"/>
                    <a:pt x="119399" y="261842"/>
                    <a:pt x="120827" y="260890"/>
                  </a:cubicBezTo>
                  <a:cubicBezTo>
                    <a:pt x="150736" y="240220"/>
                    <a:pt x="221507" y="182213"/>
                    <a:pt x="231984" y="90773"/>
                  </a:cubicBezTo>
                  <a:cubicBezTo>
                    <a:pt x="232365" y="87344"/>
                    <a:pt x="230555" y="84011"/>
                    <a:pt x="227412" y="82486"/>
                  </a:cubicBezTo>
                  <a:cubicBezTo>
                    <a:pt x="195217" y="66770"/>
                    <a:pt x="173024" y="39719"/>
                    <a:pt x="164833" y="6286"/>
                  </a:cubicBezTo>
                  <a:cubicBezTo>
                    <a:pt x="163975" y="2572"/>
                    <a:pt x="160642" y="0"/>
                    <a:pt x="156832" y="0"/>
                  </a:cubicBezTo>
                  <a:lnTo>
                    <a:pt x="75203" y="0"/>
                  </a:lnTo>
                  <a:cubicBezTo>
                    <a:pt x="71392" y="0"/>
                    <a:pt x="68154" y="2572"/>
                    <a:pt x="67202" y="6286"/>
                  </a:cubicBezTo>
                  <a:cubicBezTo>
                    <a:pt x="59105" y="39719"/>
                    <a:pt x="36817" y="66865"/>
                    <a:pt x="4622" y="82486"/>
                  </a:cubicBezTo>
                  <a:cubicBezTo>
                    <a:pt x="1479" y="84011"/>
                    <a:pt x="-331" y="87344"/>
                    <a:pt x="50" y="90773"/>
                  </a:cubicBezTo>
                  <a:cubicBezTo>
                    <a:pt x="3860" y="124396"/>
                    <a:pt x="16148" y="156686"/>
                    <a:pt x="36531" y="186499"/>
                  </a:cubicBezTo>
                  <a:cubicBezTo>
                    <a:pt x="39103" y="190214"/>
                    <a:pt x="44246" y="191167"/>
                    <a:pt x="47961" y="188690"/>
                  </a:cubicBezTo>
                  <a:cubicBezTo>
                    <a:pt x="51676" y="186119"/>
                    <a:pt x="52628" y="180975"/>
                    <a:pt x="50152" y="177260"/>
                  </a:cubicBezTo>
                  <a:cubicBezTo>
                    <a:pt x="32435" y="151352"/>
                    <a:pt x="21386" y="123539"/>
                    <a:pt x="17195" y="94583"/>
                  </a:cubicBezTo>
                  <a:lnTo>
                    <a:pt x="17195" y="9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383;p57">
              <a:extLst>
                <a:ext uri="{FF2B5EF4-FFF2-40B4-BE49-F238E27FC236}">
                  <a16:creationId xmlns:a16="http://schemas.microsoft.com/office/drawing/2014/main" id="{05265233-3C0A-42CB-B750-1B1861A6DA40}"/>
                </a:ext>
              </a:extLst>
            </p:cNvPr>
            <p:cNvSpPr/>
            <p:nvPr/>
          </p:nvSpPr>
          <p:spPr>
            <a:xfrm>
              <a:off x="7567346" y="3299179"/>
              <a:ext cx="77608" cy="124962"/>
            </a:xfrm>
            <a:custGeom>
              <a:avLst/>
              <a:gdLst/>
              <a:ahLst/>
              <a:cxnLst/>
              <a:rect l="l" t="t" r="r" b="b"/>
              <a:pathLst>
                <a:path w="77608" h="124962" extrusionOk="0">
                  <a:moveTo>
                    <a:pt x="38747" y="124868"/>
                  </a:moveTo>
                  <a:cubicBezTo>
                    <a:pt x="50748" y="124868"/>
                    <a:pt x="60559" y="115057"/>
                    <a:pt x="60559" y="103055"/>
                  </a:cubicBezTo>
                  <a:lnTo>
                    <a:pt x="60559" y="70861"/>
                  </a:lnTo>
                  <a:cubicBezTo>
                    <a:pt x="71132" y="63717"/>
                    <a:pt x="77609" y="51811"/>
                    <a:pt x="77609" y="38762"/>
                  </a:cubicBezTo>
                  <a:cubicBezTo>
                    <a:pt x="77609" y="16568"/>
                    <a:pt x="58178" y="-1434"/>
                    <a:pt x="36080" y="90"/>
                  </a:cubicBezTo>
                  <a:cubicBezTo>
                    <a:pt x="17316" y="1424"/>
                    <a:pt x="1885" y="16473"/>
                    <a:pt x="170" y="35237"/>
                  </a:cubicBezTo>
                  <a:cubicBezTo>
                    <a:pt x="-1163" y="49620"/>
                    <a:pt x="5409" y="63050"/>
                    <a:pt x="17030" y="70956"/>
                  </a:cubicBezTo>
                  <a:lnTo>
                    <a:pt x="17030" y="103151"/>
                  </a:lnTo>
                  <a:cubicBezTo>
                    <a:pt x="17030" y="115152"/>
                    <a:pt x="26841" y="124963"/>
                    <a:pt x="38842" y="124963"/>
                  </a:cubicBezTo>
                  <a:lnTo>
                    <a:pt x="38842" y="124963"/>
                  </a:lnTo>
                  <a:close/>
                  <a:moveTo>
                    <a:pt x="16458" y="36666"/>
                  </a:moveTo>
                  <a:cubicBezTo>
                    <a:pt x="17411" y="25903"/>
                    <a:pt x="26269" y="17235"/>
                    <a:pt x="37127" y="16473"/>
                  </a:cubicBezTo>
                  <a:cubicBezTo>
                    <a:pt x="49796" y="15616"/>
                    <a:pt x="61035" y="25903"/>
                    <a:pt x="61035" y="38762"/>
                  </a:cubicBezTo>
                  <a:cubicBezTo>
                    <a:pt x="61035" y="47334"/>
                    <a:pt x="56273" y="54954"/>
                    <a:pt x="48558" y="58764"/>
                  </a:cubicBezTo>
                  <a:cubicBezTo>
                    <a:pt x="45795" y="60193"/>
                    <a:pt x="43985" y="63050"/>
                    <a:pt x="43985" y="66098"/>
                  </a:cubicBezTo>
                  <a:lnTo>
                    <a:pt x="43985" y="102960"/>
                  </a:lnTo>
                  <a:cubicBezTo>
                    <a:pt x="43985" y="109818"/>
                    <a:pt x="33318" y="109818"/>
                    <a:pt x="33318" y="102960"/>
                  </a:cubicBezTo>
                  <a:lnTo>
                    <a:pt x="33318" y="66098"/>
                  </a:lnTo>
                  <a:cubicBezTo>
                    <a:pt x="33318" y="62955"/>
                    <a:pt x="31508" y="60098"/>
                    <a:pt x="28745" y="58764"/>
                  </a:cubicBezTo>
                  <a:cubicBezTo>
                    <a:pt x="20363" y="54668"/>
                    <a:pt x="15506" y="45905"/>
                    <a:pt x="16363" y="36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1219297" y="0"/>
            <a:ext cx="6705406" cy="748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b="1" i="1" u="sng" dirty="0">
                <a:solidFill>
                  <a:srgbClr val="0F1115"/>
                </a:solidFill>
                <a:effectLst/>
                <a:latin typeface="+mn-lt"/>
              </a:rPr>
              <a:t>Что сайт уже умеет?</a:t>
            </a:r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2"/>
          </p:nvPr>
        </p:nvSpPr>
        <p:spPr>
          <a:xfrm>
            <a:off x="902458" y="904951"/>
            <a:ext cx="4262474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Показывать каталог с товарами</a:t>
            </a:r>
            <a:endParaRPr sz="2000" b="0" dirty="0">
              <a:latin typeface="+mn-lt"/>
            </a:endParaRPr>
          </a:p>
        </p:txBody>
      </p:sp>
      <p:sp>
        <p:nvSpPr>
          <p:cNvPr id="261" name="Google Shape;261;p36"/>
          <p:cNvSpPr txBox="1">
            <a:spLocks noGrp="1"/>
          </p:cNvSpPr>
          <p:nvPr>
            <p:ph type="title" idx="3"/>
          </p:nvPr>
        </p:nvSpPr>
        <p:spPr>
          <a:xfrm>
            <a:off x="482920" y="904951"/>
            <a:ext cx="685629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01</a:t>
            </a:r>
            <a:endParaRPr sz="2000" b="1" dirty="0">
              <a:latin typeface="+mn-lt"/>
            </a:endParaRP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902458" y="1382721"/>
            <a:ext cx="4710672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 algn="l"/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Искать и фильтровать</a:t>
            </a:r>
          </a:p>
        </p:txBody>
      </p:sp>
      <p:sp>
        <p:nvSpPr>
          <p:cNvPr id="264" name="Google Shape;264;p36"/>
          <p:cNvSpPr txBox="1">
            <a:spLocks noGrp="1"/>
          </p:cNvSpPr>
          <p:nvPr>
            <p:ph type="title" idx="6"/>
          </p:nvPr>
        </p:nvSpPr>
        <p:spPr>
          <a:xfrm>
            <a:off x="478631" y="1396350"/>
            <a:ext cx="685629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02</a:t>
            </a:r>
            <a:endParaRPr sz="2000" b="1" dirty="0">
              <a:latin typeface="+mn-lt"/>
            </a:endParaRPr>
          </a:p>
        </p:txBody>
      </p:sp>
      <p:sp>
        <p:nvSpPr>
          <p:cNvPr id="266" name="Google Shape;266;p36"/>
          <p:cNvSpPr txBox="1">
            <a:spLocks noGrp="1"/>
          </p:cNvSpPr>
          <p:nvPr>
            <p:ph type="subTitle" idx="8"/>
          </p:nvPr>
        </p:nvSpPr>
        <p:spPr>
          <a:xfrm>
            <a:off x="902458" y="1927195"/>
            <a:ext cx="6977508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 algn="l"/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Работать с корзиной и оформлять заказы</a:t>
            </a:r>
          </a:p>
        </p:txBody>
      </p:sp>
      <p:sp>
        <p:nvSpPr>
          <p:cNvPr id="267" name="Google Shape;267;p36"/>
          <p:cNvSpPr txBox="1">
            <a:spLocks noGrp="1"/>
          </p:cNvSpPr>
          <p:nvPr>
            <p:ph type="title" idx="9"/>
          </p:nvPr>
        </p:nvSpPr>
        <p:spPr>
          <a:xfrm>
            <a:off x="495767" y="1925705"/>
            <a:ext cx="664687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03</a:t>
            </a:r>
            <a:endParaRPr sz="2000" b="1" dirty="0">
              <a:latin typeface="+mn-lt"/>
            </a:endParaRPr>
          </a:p>
        </p:txBody>
      </p:sp>
      <p:sp>
        <p:nvSpPr>
          <p:cNvPr id="269" name="Google Shape;269;p36"/>
          <p:cNvSpPr txBox="1">
            <a:spLocks noGrp="1"/>
          </p:cNvSpPr>
          <p:nvPr>
            <p:ph type="subTitle" idx="14"/>
          </p:nvPr>
        </p:nvSpPr>
        <p:spPr>
          <a:xfrm>
            <a:off x="1056767" y="2465528"/>
            <a:ext cx="3951002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Регистрировать пользователей</a:t>
            </a:r>
            <a:endParaRPr sz="2000" b="0" dirty="0">
              <a:latin typeface="+mn-lt"/>
            </a:endParaRPr>
          </a:p>
        </p:txBody>
      </p:sp>
      <p:sp>
        <p:nvSpPr>
          <p:cNvPr id="270" name="Google Shape;270;p36"/>
          <p:cNvSpPr txBox="1">
            <a:spLocks noGrp="1"/>
          </p:cNvSpPr>
          <p:nvPr>
            <p:ph type="title" idx="15"/>
          </p:nvPr>
        </p:nvSpPr>
        <p:spPr>
          <a:xfrm>
            <a:off x="499527" y="2490538"/>
            <a:ext cx="685629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04</a:t>
            </a:r>
            <a:endParaRPr sz="2000" b="1" dirty="0">
              <a:latin typeface="+mn-lt"/>
            </a:endParaRPr>
          </a:p>
        </p:txBody>
      </p:sp>
      <p:sp>
        <p:nvSpPr>
          <p:cNvPr id="21" name="Google Shape;270;p36">
            <a:extLst>
              <a:ext uri="{FF2B5EF4-FFF2-40B4-BE49-F238E27FC236}">
                <a16:creationId xmlns:a16="http://schemas.microsoft.com/office/drawing/2014/main" id="{3422741C-AA53-48EB-9DE2-49B2D0405F54}"/>
              </a:ext>
            </a:extLst>
          </p:cNvPr>
          <p:cNvSpPr txBox="1">
            <a:spLocks/>
          </p:cNvSpPr>
          <p:nvPr/>
        </p:nvSpPr>
        <p:spPr>
          <a:xfrm>
            <a:off x="495766" y="3017856"/>
            <a:ext cx="68562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0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pPr algn="ctr"/>
            <a:r>
              <a:rPr lang="en" sz="2000" b="1" dirty="0">
                <a:latin typeface="+mn-lt"/>
              </a:rPr>
              <a:t>0</a:t>
            </a:r>
            <a:r>
              <a:rPr lang="ru-RU" sz="2000" b="1" dirty="0">
                <a:latin typeface="+mn-lt"/>
              </a:rPr>
              <a:t>5</a:t>
            </a:r>
            <a:endParaRPr lang="en" sz="2000" b="1" dirty="0">
              <a:latin typeface="+mn-lt"/>
            </a:endParaRPr>
          </a:p>
        </p:txBody>
      </p:sp>
      <p:sp>
        <p:nvSpPr>
          <p:cNvPr id="22" name="Google Shape;269;p36">
            <a:extLst>
              <a:ext uri="{FF2B5EF4-FFF2-40B4-BE49-F238E27FC236}">
                <a16:creationId xmlns:a16="http://schemas.microsoft.com/office/drawing/2014/main" id="{D3314B8F-96D3-4BE2-A564-0127762D0597}"/>
              </a:ext>
            </a:extLst>
          </p:cNvPr>
          <p:cNvSpPr txBox="1">
            <a:spLocks/>
          </p:cNvSpPr>
          <p:nvPr/>
        </p:nvSpPr>
        <p:spPr>
          <a:xfrm>
            <a:off x="898570" y="2989511"/>
            <a:ext cx="482253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sz="1600" b="1" i="0" u="none" strike="noStrike" cap="none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pPr marL="152400" indent="0"/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Показывать обучающие статьи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1526478" y="0"/>
            <a:ext cx="6091044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i="1" u="sng" dirty="0">
                <a:solidFill>
                  <a:srgbClr val="0F1115"/>
                </a:solidFill>
                <a:effectLst/>
                <a:latin typeface="+mn-lt"/>
              </a:rPr>
              <a:t>Что тестировали?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357188" y="3760722"/>
            <a:ext cx="7078796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2400" i="0" dirty="0">
                <a:solidFill>
                  <a:srgbClr val="0F1115"/>
                </a:solidFill>
                <a:effectLst/>
                <a:latin typeface="+mn-lt"/>
              </a:rPr>
              <a:t>Всесторонняя проверка качества:</a:t>
            </a:r>
            <a:endParaRPr lang="ru-RU" sz="2400" b="0" i="0" dirty="0">
              <a:solidFill>
                <a:srgbClr val="0F1115"/>
              </a:solidFill>
              <a:effectLst/>
              <a:latin typeface="+mn-lt"/>
            </a:endParaRPr>
          </a:p>
          <a:p>
            <a:pPr marL="495300" indent="-342900" algn="l">
              <a:buFont typeface="Wingdings" panose="05000000000000000000" pitchFamily="2" charset="2"/>
              <a:buChar char="q"/>
            </a:pPr>
            <a:r>
              <a:rPr lang="ru-RU" sz="2400" i="0" dirty="0">
                <a:solidFill>
                  <a:srgbClr val="0F1115"/>
                </a:solidFill>
                <a:effectLst/>
                <a:latin typeface="+mn-lt"/>
              </a:rPr>
              <a:t>Функциональное тестирование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(корзина, заказы, поиск).</a:t>
            </a:r>
          </a:p>
          <a:p>
            <a:pPr marL="495300" indent="-342900" algn="l">
              <a:buFont typeface="Wingdings" panose="05000000000000000000" pitchFamily="2" charset="2"/>
              <a:buChar char="q"/>
            </a:pPr>
            <a:r>
              <a:rPr lang="ru-RU" sz="2400" i="0" dirty="0">
                <a:solidFill>
                  <a:srgbClr val="0F1115"/>
                </a:solidFill>
                <a:effectLst/>
                <a:latin typeface="+mn-lt"/>
              </a:rPr>
              <a:t>UI/UX тестирование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(удобство навигации, ясность интерфейса).</a:t>
            </a:r>
          </a:p>
          <a:p>
            <a:pPr marL="495300" indent="-342900" algn="l">
              <a:buFont typeface="Wingdings" panose="05000000000000000000" pitchFamily="2" charset="2"/>
              <a:buChar char="q"/>
            </a:pPr>
            <a:r>
              <a:rPr lang="ru-RU" sz="2400" i="0" dirty="0">
                <a:solidFill>
                  <a:srgbClr val="0F1115"/>
                </a:solidFill>
                <a:effectLst/>
                <a:latin typeface="+mn-lt"/>
              </a:rPr>
              <a:t>Кросс-браузерное и кросс-</a:t>
            </a:r>
            <a:r>
              <a:rPr lang="ru-RU" sz="2400" i="0" dirty="0" err="1">
                <a:solidFill>
                  <a:srgbClr val="0F1115"/>
                </a:solidFill>
                <a:effectLst/>
                <a:latin typeface="+mn-lt"/>
              </a:rPr>
              <a:t>девайсное</a:t>
            </a:r>
            <a:r>
              <a:rPr lang="ru-RU" sz="2400" i="0" dirty="0">
                <a:solidFill>
                  <a:srgbClr val="0F1115"/>
                </a:solidFill>
                <a:effectLst/>
                <a:latin typeface="+mn-lt"/>
              </a:rPr>
              <a:t> тестирование.</a:t>
            </a:r>
            <a:endParaRPr lang="ru-RU" sz="2400" b="0" i="0" dirty="0">
              <a:solidFill>
                <a:srgbClr val="0F1115"/>
              </a:solidFill>
              <a:effectLst/>
              <a:latin typeface="+mn-lt"/>
            </a:endParaRPr>
          </a:p>
          <a:p>
            <a:pPr marL="495300" indent="-342900" algn="l">
              <a:buFont typeface="Wingdings" panose="05000000000000000000" pitchFamily="2" charset="2"/>
              <a:buChar char="q"/>
            </a:pPr>
            <a:r>
              <a:rPr lang="ru-RU" sz="2400" i="0" dirty="0">
                <a:solidFill>
                  <a:srgbClr val="0F1115"/>
                </a:solidFill>
                <a:effectLst/>
                <a:latin typeface="+mn-lt"/>
              </a:rPr>
              <a:t>Тестирование безопасности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(проверка уязвимостей).</a:t>
            </a:r>
          </a:p>
        </p:txBody>
      </p:sp>
    </p:spTree>
    <p:extLst>
      <p:ext uri="{BB962C8B-B14F-4D97-AF65-F5344CB8AC3E}">
        <p14:creationId xmlns:p14="http://schemas.microsoft.com/office/powerpoint/2010/main" val="129468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904328" y="14288"/>
            <a:ext cx="7335344" cy="635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i="1" u="sng" dirty="0">
                <a:solidFill>
                  <a:srgbClr val="0F1115"/>
                </a:solidFill>
                <a:effectLst/>
                <a:latin typeface="+mn-lt"/>
              </a:rPr>
              <a:t>Преимущества проекта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84202" y="4144610"/>
            <a:ext cx="7078796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95300" indent="-342900" algn="l"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+mn-lt"/>
              </a:rPr>
              <a:t>Уникальность: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Специализированная экосистема для швейного сообщества.</a:t>
            </a:r>
          </a:p>
          <a:p>
            <a:pPr marL="495300" indent="-342900" algn="l"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+mn-lt"/>
              </a:rPr>
              <a:t>Образовательный компонент: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Интеграция магазина и блога.</a:t>
            </a:r>
          </a:p>
          <a:p>
            <a:pPr marL="495300" indent="-342900" algn="l"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+mn-lt"/>
              </a:rPr>
              <a:t>Простота: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Интуитивный и чистый интерфейс.</a:t>
            </a:r>
          </a:p>
          <a:p>
            <a:pPr marL="495300" indent="-342900" algn="l"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+mn-lt"/>
              </a:rPr>
              <a:t>Надежность: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Проработанная архитектура и безопасность.</a:t>
            </a:r>
          </a:p>
          <a:p>
            <a:pPr marL="495300" indent="-342900" algn="l">
              <a:buFont typeface="Wingdings" panose="05000000000000000000" pitchFamily="2" charset="2"/>
              <a:buChar char="Ø"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+mn-lt"/>
              </a:rPr>
              <a:t>Гибкость: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 Кодовая база готова к расширению.</a:t>
            </a:r>
          </a:p>
        </p:txBody>
      </p:sp>
    </p:spTree>
    <p:extLst>
      <p:ext uri="{BB962C8B-B14F-4D97-AF65-F5344CB8AC3E}">
        <p14:creationId xmlns:p14="http://schemas.microsoft.com/office/powerpoint/2010/main" val="179087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1211785" y="0"/>
            <a:ext cx="6720429" cy="660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i="1" u="sng" dirty="0">
                <a:solidFill>
                  <a:srgbClr val="0F1115"/>
                </a:solidFill>
                <a:effectLst/>
                <a:latin typeface="+mn-lt"/>
              </a:rPr>
              <a:t>Результаты проекта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792514" y="2919480"/>
            <a:ext cx="7078796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 Рабочее веб-приложение</a:t>
            </a:r>
          </a:p>
          <a:p>
            <a:pPr algn="l"/>
            <a:r>
              <a:rPr lang="en-US" sz="2400" b="0" dirty="0">
                <a:solidFill>
                  <a:srgbClr val="0F1115"/>
                </a:solidFill>
                <a:latin typeface="+mn-lt"/>
              </a:rPr>
              <a:t> 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Полный функционал интернет-магазина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 Адаптивный дизайн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 Система безопасности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 Документация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 Готовый код на </a:t>
            </a:r>
            <a:r>
              <a:rPr lang="ru-RU" sz="2400" b="0" i="0" dirty="0" err="1">
                <a:solidFill>
                  <a:srgbClr val="0F1115"/>
                </a:solidFill>
                <a:effectLst/>
                <a:latin typeface="+mn-lt"/>
              </a:rPr>
              <a:t>GitHub</a:t>
            </a:r>
            <a:endParaRPr lang="ru-RU" sz="2400" b="0" i="0" dirty="0">
              <a:solidFill>
                <a:srgbClr val="0F1115"/>
              </a:solidFill>
              <a:effectLst/>
              <a:latin typeface="+mn-lt"/>
            </a:endParaRPr>
          </a:p>
        </p:txBody>
      </p:sp>
      <p:grpSp>
        <p:nvGrpSpPr>
          <p:cNvPr id="4" name="Google Shape;2116;p51">
            <a:extLst>
              <a:ext uri="{FF2B5EF4-FFF2-40B4-BE49-F238E27FC236}">
                <a16:creationId xmlns:a16="http://schemas.microsoft.com/office/drawing/2014/main" id="{66669442-26E4-47B2-859B-E16C778A52D9}"/>
              </a:ext>
            </a:extLst>
          </p:cNvPr>
          <p:cNvGrpSpPr/>
          <p:nvPr/>
        </p:nvGrpSpPr>
        <p:grpSpPr>
          <a:xfrm>
            <a:off x="467693" y="1074180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5" name="Google Shape;2117;p51">
              <a:extLst>
                <a:ext uri="{FF2B5EF4-FFF2-40B4-BE49-F238E27FC236}">
                  <a16:creationId xmlns:a16="http://schemas.microsoft.com/office/drawing/2014/main" id="{9B8F28EB-E5EE-4EBB-A7E5-0F207913ED1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" name="Google Shape;2118;p51">
              <a:extLst>
                <a:ext uri="{FF2B5EF4-FFF2-40B4-BE49-F238E27FC236}">
                  <a16:creationId xmlns:a16="http://schemas.microsoft.com/office/drawing/2014/main" id="{73EE818F-6AEB-4799-81D1-E299C5B28D61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7" name="Google Shape;2116;p51">
            <a:extLst>
              <a:ext uri="{FF2B5EF4-FFF2-40B4-BE49-F238E27FC236}">
                <a16:creationId xmlns:a16="http://schemas.microsoft.com/office/drawing/2014/main" id="{317D0221-9A84-4FBC-A365-413B8C7EEED1}"/>
              </a:ext>
            </a:extLst>
          </p:cNvPr>
          <p:cNvGrpSpPr/>
          <p:nvPr/>
        </p:nvGrpSpPr>
        <p:grpSpPr>
          <a:xfrm>
            <a:off x="467693" y="2186537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8" name="Google Shape;2117;p51">
              <a:extLst>
                <a:ext uri="{FF2B5EF4-FFF2-40B4-BE49-F238E27FC236}">
                  <a16:creationId xmlns:a16="http://schemas.microsoft.com/office/drawing/2014/main" id="{987C2CAC-2EAE-42B1-A04D-141BE575817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" name="Google Shape;2118;p51">
              <a:extLst>
                <a:ext uri="{FF2B5EF4-FFF2-40B4-BE49-F238E27FC236}">
                  <a16:creationId xmlns:a16="http://schemas.microsoft.com/office/drawing/2014/main" id="{40BACCF7-D31E-44AD-A274-FD1C6DAA6AA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0" name="Google Shape;2116;p51">
            <a:extLst>
              <a:ext uri="{FF2B5EF4-FFF2-40B4-BE49-F238E27FC236}">
                <a16:creationId xmlns:a16="http://schemas.microsoft.com/office/drawing/2014/main" id="{49C6E83A-69DD-47F1-AEF5-B313C716D38A}"/>
              </a:ext>
            </a:extLst>
          </p:cNvPr>
          <p:cNvGrpSpPr/>
          <p:nvPr/>
        </p:nvGrpSpPr>
        <p:grpSpPr>
          <a:xfrm>
            <a:off x="467693" y="1473715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11" name="Google Shape;2117;p51">
              <a:extLst>
                <a:ext uri="{FF2B5EF4-FFF2-40B4-BE49-F238E27FC236}">
                  <a16:creationId xmlns:a16="http://schemas.microsoft.com/office/drawing/2014/main" id="{EFC7DD77-FD04-4109-9D7B-0AA4665A788E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2" name="Google Shape;2118;p51">
              <a:extLst>
                <a:ext uri="{FF2B5EF4-FFF2-40B4-BE49-F238E27FC236}">
                  <a16:creationId xmlns:a16="http://schemas.microsoft.com/office/drawing/2014/main" id="{06975C70-EDD1-4AFF-B1A6-A6C465CE64BC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3" name="Google Shape;2116;p51">
            <a:extLst>
              <a:ext uri="{FF2B5EF4-FFF2-40B4-BE49-F238E27FC236}">
                <a16:creationId xmlns:a16="http://schemas.microsoft.com/office/drawing/2014/main" id="{39ACB13D-351C-4598-B21F-B7E44B2E8378}"/>
              </a:ext>
            </a:extLst>
          </p:cNvPr>
          <p:cNvGrpSpPr/>
          <p:nvPr/>
        </p:nvGrpSpPr>
        <p:grpSpPr>
          <a:xfrm>
            <a:off x="467693" y="2951857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14" name="Google Shape;2117;p51">
              <a:extLst>
                <a:ext uri="{FF2B5EF4-FFF2-40B4-BE49-F238E27FC236}">
                  <a16:creationId xmlns:a16="http://schemas.microsoft.com/office/drawing/2014/main" id="{4D0F6EE9-F2D8-4952-9471-8F67A9FCA75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5" name="Google Shape;2118;p51">
              <a:extLst>
                <a:ext uri="{FF2B5EF4-FFF2-40B4-BE49-F238E27FC236}">
                  <a16:creationId xmlns:a16="http://schemas.microsoft.com/office/drawing/2014/main" id="{FE6B7473-4193-4F15-88D4-A732049D137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6" name="Google Shape;2116;p51">
            <a:extLst>
              <a:ext uri="{FF2B5EF4-FFF2-40B4-BE49-F238E27FC236}">
                <a16:creationId xmlns:a16="http://schemas.microsoft.com/office/drawing/2014/main" id="{7C915EFB-5C93-41F9-AD0C-88B23E2F9F1F}"/>
              </a:ext>
            </a:extLst>
          </p:cNvPr>
          <p:cNvGrpSpPr/>
          <p:nvPr/>
        </p:nvGrpSpPr>
        <p:grpSpPr>
          <a:xfrm>
            <a:off x="467693" y="1853822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17" name="Google Shape;2117;p51">
              <a:extLst>
                <a:ext uri="{FF2B5EF4-FFF2-40B4-BE49-F238E27FC236}">
                  <a16:creationId xmlns:a16="http://schemas.microsoft.com/office/drawing/2014/main" id="{4A7F164E-A2D6-4815-8FD3-9A4CEDFEB6C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18" name="Google Shape;2118;p51">
              <a:extLst>
                <a:ext uri="{FF2B5EF4-FFF2-40B4-BE49-F238E27FC236}">
                  <a16:creationId xmlns:a16="http://schemas.microsoft.com/office/drawing/2014/main" id="{78B99B67-8E43-47F2-A2C1-0B27E8BD238A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</p:grpSp>
      <p:grpSp>
        <p:nvGrpSpPr>
          <p:cNvPr id="19" name="Google Shape;2116;p51">
            <a:extLst>
              <a:ext uri="{FF2B5EF4-FFF2-40B4-BE49-F238E27FC236}">
                <a16:creationId xmlns:a16="http://schemas.microsoft.com/office/drawing/2014/main" id="{509B3860-584B-4BF1-BD4E-00C5F55F7307}"/>
              </a:ext>
            </a:extLst>
          </p:cNvPr>
          <p:cNvGrpSpPr/>
          <p:nvPr/>
        </p:nvGrpSpPr>
        <p:grpSpPr>
          <a:xfrm>
            <a:off x="473276" y="2571750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20" name="Google Shape;2117;p51">
              <a:extLst>
                <a:ext uri="{FF2B5EF4-FFF2-40B4-BE49-F238E27FC236}">
                  <a16:creationId xmlns:a16="http://schemas.microsoft.com/office/drawing/2014/main" id="{6A0C5E66-776E-41F8-A3F1-7A2EA449368F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1" name="Google Shape;2118;p51">
              <a:extLst>
                <a:ext uri="{FF2B5EF4-FFF2-40B4-BE49-F238E27FC236}">
                  <a16:creationId xmlns:a16="http://schemas.microsoft.com/office/drawing/2014/main" id="{59A6CA5C-EE51-4008-AC2F-6EA268BAEAD1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AC30FD-8C65-479C-84DC-D8704288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273" y="212041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923973" y="0"/>
            <a:ext cx="7296054" cy="683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i="1" u="sng" dirty="0">
                <a:solidFill>
                  <a:srgbClr val="0F1115"/>
                </a:solidFill>
                <a:effectLst/>
                <a:latin typeface="+mn-lt"/>
              </a:rPr>
              <a:t>Перспективы развития</a:t>
            </a: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474441" y="2571750"/>
            <a:ext cx="7078796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1. Добавление платежной системы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2. Система отзывов и рейтингов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3. Личный кабинет с избранным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4. Рассылка новостей и акций</a:t>
            </a:r>
          </a:p>
          <a:p>
            <a:pPr algn="l"/>
            <a:r>
              <a:rPr lang="ru-RU" sz="2400" b="0" i="0" dirty="0">
                <a:solidFill>
                  <a:srgbClr val="0F1115"/>
                </a:solidFill>
                <a:effectLst/>
                <a:latin typeface="+mn-lt"/>
              </a:rPr>
              <a:t>5. Мобильное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04728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EDEAAB4-52BE-4ED2-B051-AABFFAC4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740" y="92868"/>
            <a:ext cx="4150519" cy="766500"/>
          </a:xfrm>
        </p:spPr>
        <p:txBody>
          <a:bodyPr/>
          <a:lstStyle/>
          <a:p>
            <a:pPr algn="ctr"/>
            <a:r>
              <a:rPr lang="ru-RU" i="1" u="sng" dirty="0"/>
              <a:t>О чём расскажем?</a:t>
            </a:r>
            <a:br>
              <a:rPr lang="ru-RU" dirty="0"/>
            </a:b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32873C-18E7-4BBA-8CBD-6C03CF368694}"/>
              </a:ext>
            </a:extLst>
          </p:cNvPr>
          <p:cNvSpPr txBox="1"/>
          <p:nvPr/>
        </p:nvSpPr>
        <p:spPr>
          <a:xfrm>
            <a:off x="2286000" y="18792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058443-9474-4A9E-B667-EDC0F5FA10A6}"/>
              </a:ext>
            </a:extLst>
          </p:cNvPr>
          <p:cNvSpPr txBox="1"/>
          <p:nvPr/>
        </p:nvSpPr>
        <p:spPr>
          <a:xfrm>
            <a:off x="585788" y="995100"/>
            <a:ext cx="57578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Зачем мы это сделали</a:t>
            </a:r>
          </a:p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Для кого этот сайт</a:t>
            </a:r>
          </a:p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Кто что делал в команде</a:t>
            </a:r>
          </a:p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</a:t>
            </a:r>
            <a:r>
              <a:rPr lang="ru-RU" sz="2000" dirty="0">
                <a:solidFill>
                  <a:srgbClr val="0F1115"/>
                </a:solidFill>
                <a:latin typeface="+mn-lt"/>
                <a:cs typeface="Heebo" pitchFamily="2" charset="-79"/>
              </a:rPr>
              <a:t>П</a:t>
            </a: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окажем, как всё работает</a:t>
            </a:r>
          </a:p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Чем сайт хорош и что было сложно</a:t>
            </a:r>
          </a:p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Что получилось и что можно добавить</a:t>
            </a:r>
          </a:p>
          <a:p>
            <a:pPr algn="l">
              <a:buFont typeface="+mj-lt"/>
              <a:buAutoNum type="arabicPeriod"/>
            </a:pPr>
            <a:r>
              <a:rPr lang="ru-RU" sz="2000" i="0" dirty="0">
                <a:solidFill>
                  <a:srgbClr val="0F1115"/>
                </a:solidFill>
                <a:effectLst/>
                <a:latin typeface="+mn-lt"/>
                <a:cs typeface="Heebo" pitchFamily="2" charset="-79"/>
              </a:rPr>
              <a:t> Вопросы</a:t>
            </a:r>
          </a:p>
          <a:p>
            <a:br>
              <a:rPr lang="ru-RU" sz="2000" dirty="0">
                <a:latin typeface="+mn-lt"/>
              </a:rPr>
            </a:br>
            <a:endParaRPr lang="ru-RU" sz="2000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2686050" y="0"/>
            <a:ext cx="3771900" cy="698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i="1" u="sng" dirty="0">
                <a:solidFill>
                  <a:srgbClr val="0F1115"/>
                </a:solidFill>
                <a:latin typeface="+mn-lt"/>
              </a:rPr>
              <a:t>Заключение</a:t>
            </a:r>
            <a:endParaRPr lang="ru-RU" i="1" u="sng" dirty="0">
              <a:solidFill>
                <a:srgbClr val="0F1115"/>
              </a:solidFill>
              <a:effectLst/>
              <a:latin typeface="+mn-lt"/>
            </a:endParaRPr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5"/>
          </p:nvPr>
        </p:nvSpPr>
        <p:spPr>
          <a:xfrm>
            <a:off x="312945" y="3502356"/>
            <a:ext cx="7780924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Мы успешно создали </a:t>
            </a: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«Иголка и Нитка»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— уникальную платформу, которая решает реальные проблемы швейного сообщества.</a:t>
            </a:r>
          </a:p>
          <a:p>
            <a:pPr algn="l"/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Достигнутые цели:</a:t>
            </a:r>
            <a:endParaRPr lang="ru-RU" sz="2000" b="0" i="0" dirty="0">
              <a:solidFill>
                <a:srgbClr val="0F1115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Получен бесценный опыт </a:t>
            </a: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полного цикла веб-разработки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Развиты навыки </a:t>
            </a: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командной работы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и </a:t>
            </a: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проектного управления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Создан </a:t>
            </a:r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рабочий, безопасный и масштабируемый</a:t>
            </a:r>
            <a:r>
              <a:rPr lang="ru-RU" sz="2000" b="0" i="0" dirty="0">
                <a:solidFill>
                  <a:srgbClr val="0F1115"/>
                </a:solidFill>
                <a:effectLst/>
                <a:latin typeface="+mn-lt"/>
              </a:rPr>
              <a:t> продукт.</a:t>
            </a:r>
          </a:p>
          <a:p>
            <a:pPr algn="l"/>
            <a:r>
              <a:rPr lang="ru-RU" sz="2000" b="1" i="0" dirty="0">
                <a:solidFill>
                  <a:srgbClr val="0F1115"/>
                </a:solidFill>
                <a:effectLst/>
                <a:latin typeface="+mn-lt"/>
              </a:rPr>
              <a:t>Проект готов к запуску и дальнейшему развитию!</a:t>
            </a:r>
            <a:endParaRPr lang="ru-RU" sz="2000" b="0" i="0" dirty="0">
              <a:solidFill>
                <a:srgbClr val="0F1115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18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2230130" y="1071563"/>
            <a:ext cx="4683740" cy="1500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dirty="0">
                <a:latin typeface="+mn-lt"/>
              </a:rPr>
              <a:t>КОНЕЦ</a:t>
            </a:r>
            <a:endParaRPr sz="5000" dirty="0">
              <a:latin typeface="+mn-lt"/>
            </a:endParaRPr>
          </a:p>
        </p:txBody>
      </p:sp>
      <p:grpSp>
        <p:nvGrpSpPr>
          <p:cNvPr id="361" name="Google Shape;361;p40"/>
          <p:cNvGrpSpPr/>
          <p:nvPr/>
        </p:nvGrpSpPr>
        <p:grpSpPr>
          <a:xfrm>
            <a:off x="1398384" y="2413935"/>
            <a:ext cx="209249" cy="187115"/>
            <a:chOff x="3824739" y="3890112"/>
            <a:chExt cx="208105" cy="186110"/>
          </a:xfrm>
        </p:grpSpPr>
        <p:sp>
          <p:nvSpPr>
            <p:cNvPr id="362" name="Google Shape;362;p4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1700" tIns="71700" rIns="71700" bIns="71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1700" tIns="71700" rIns="71700" bIns="71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1700" tIns="71700" rIns="71700" bIns="71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40"/>
          <p:cNvSpPr/>
          <p:nvPr/>
        </p:nvSpPr>
        <p:spPr>
          <a:xfrm>
            <a:off x="919001" y="2426674"/>
            <a:ext cx="155839" cy="159260"/>
          </a:xfrm>
          <a:custGeom>
            <a:avLst/>
            <a:gdLst/>
            <a:ahLst/>
            <a:cxnLst/>
            <a:rect l="l" t="t" r="r" b="b"/>
            <a:pathLst>
              <a:path w="494728" h="505587" extrusionOk="0">
                <a:moveTo>
                  <a:pt x="294418" y="214122"/>
                </a:moveTo>
                <a:lnTo>
                  <a:pt x="478631" y="0"/>
                </a:lnTo>
                <a:lnTo>
                  <a:pt x="435007" y="0"/>
                </a:lnTo>
                <a:lnTo>
                  <a:pt x="275082" y="185928"/>
                </a:lnTo>
                <a:lnTo>
                  <a:pt x="147352" y="0"/>
                </a:lnTo>
                <a:lnTo>
                  <a:pt x="0" y="0"/>
                </a:lnTo>
                <a:lnTo>
                  <a:pt x="193167" y="281083"/>
                </a:lnTo>
                <a:lnTo>
                  <a:pt x="0" y="505587"/>
                </a:lnTo>
                <a:lnTo>
                  <a:pt x="43625" y="505587"/>
                </a:lnTo>
                <a:lnTo>
                  <a:pt x="212503" y="309277"/>
                </a:lnTo>
                <a:lnTo>
                  <a:pt x="347377" y="505587"/>
                </a:lnTo>
                <a:lnTo>
                  <a:pt x="494729" y="505587"/>
                </a:lnTo>
                <a:lnTo>
                  <a:pt x="294418" y="214027"/>
                </a:lnTo>
                <a:lnTo>
                  <a:pt x="294418" y="214027"/>
                </a:lnTo>
                <a:close/>
                <a:moveTo>
                  <a:pt x="234601" y="283655"/>
                </a:moveTo>
                <a:lnTo>
                  <a:pt x="215075" y="255651"/>
                </a:lnTo>
                <a:lnTo>
                  <a:pt x="59341" y="32861"/>
                </a:lnTo>
                <a:lnTo>
                  <a:pt x="126397" y="32861"/>
                </a:lnTo>
                <a:lnTo>
                  <a:pt x="252032" y="212598"/>
                </a:lnTo>
                <a:lnTo>
                  <a:pt x="271558" y="240601"/>
                </a:lnTo>
                <a:lnTo>
                  <a:pt x="434912" y="474250"/>
                </a:lnTo>
                <a:lnTo>
                  <a:pt x="367855" y="474250"/>
                </a:lnTo>
                <a:lnTo>
                  <a:pt x="234505" y="283559"/>
                </a:lnTo>
                <a:lnTo>
                  <a:pt x="234505" y="2835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71700" tIns="35825" rIns="71700" bIns="358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1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93470DE-E3A1-47C1-B83E-CCD8D36CAC5E}"/>
              </a:ext>
            </a:extLst>
          </p:cNvPr>
          <p:cNvSpPr/>
          <p:nvPr/>
        </p:nvSpPr>
        <p:spPr>
          <a:xfrm>
            <a:off x="134471" y="2716306"/>
            <a:ext cx="3770892" cy="107576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0" y="-784401"/>
            <a:ext cx="9224682" cy="15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Зачем нужен данный сайт?</a:t>
            </a:r>
            <a:endParaRPr i="1" u="sng"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3"/>
          </p:nvPr>
        </p:nvSpPr>
        <p:spPr>
          <a:xfrm>
            <a:off x="176715" y="2057053"/>
            <a:ext cx="3701635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Проблема: Отсутствие специализированной онлайн-площадки для швейных товаров с обучающим контентом</a:t>
            </a:r>
          </a:p>
        </p:txBody>
      </p:sp>
      <p:grpSp>
        <p:nvGrpSpPr>
          <p:cNvPr id="49" name="Google Shape;2132;p51">
            <a:extLst>
              <a:ext uri="{FF2B5EF4-FFF2-40B4-BE49-F238E27FC236}">
                <a16:creationId xmlns:a16="http://schemas.microsoft.com/office/drawing/2014/main" id="{BF5AB2D1-B565-42A6-9C59-D14740277714}"/>
              </a:ext>
            </a:extLst>
          </p:cNvPr>
          <p:cNvGrpSpPr/>
          <p:nvPr/>
        </p:nvGrpSpPr>
        <p:grpSpPr>
          <a:xfrm>
            <a:off x="978693" y="1126418"/>
            <a:ext cx="447353" cy="433039"/>
            <a:chOff x="1952836" y="3680964"/>
            <a:chExt cx="357720" cy="355148"/>
          </a:xfrm>
          <a:solidFill>
            <a:schemeClr val="tx1"/>
          </a:solidFill>
        </p:grpSpPr>
        <p:sp>
          <p:nvSpPr>
            <p:cNvPr id="50" name="Google Shape;2133;p51">
              <a:extLst>
                <a:ext uri="{FF2B5EF4-FFF2-40B4-BE49-F238E27FC236}">
                  <a16:creationId xmlns:a16="http://schemas.microsoft.com/office/drawing/2014/main" id="{B06D2260-1B4D-4DDE-B94D-E5E9A6A754FB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4;p51">
              <a:extLst>
                <a:ext uri="{FF2B5EF4-FFF2-40B4-BE49-F238E27FC236}">
                  <a16:creationId xmlns:a16="http://schemas.microsoft.com/office/drawing/2014/main" id="{C86D1B5C-0DF4-46D5-80C7-A677FE0EB785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5;p51">
              <a:extLst>
                <a:ext uri="{FF2B5EF4-FFF2-40B4-BE49-F238E27FC236}">
                  <a16:creationId xmlns:a16="http://schemas.microsoft.com/office/drawing/2014/main" id="{03881026-21F7-4244-9320-D102A33D8215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36;p51">
              <a:extLst>
                <a:ext uri="{FF2B5EF4-FFF2-40B4-BE49-F238E27FC236}">
                  <a16:creationId xmlns:a16="http://schemas.microsoft.com/office/drawing/2014/main" id="{B31E44E2-E271-493F-9FFF-33C8B49B96DC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37;p51">
              <a:extLst>
                <a:ext uri="{FF2B5EF4-FFF2-40B4-BE49-F238E27FC236}">
                  <a16:creationId xmlns:a16="http://schemas.microsoft.com/office/drawing/2014/main" id="{DE54AA01-0EEE-4742-8C21-BA680F95A2BE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138;p51">
            <a:extLst>
              <a:ext uri="{FF2B5EF4-FFF2-40B4-BE49-F238E27FC236}">
                <a16:creationId xmlns:a16="http://schemas.microsoft.com/office/drawing/2014/main" id="{482E7B78-309F-4970-9D53-02B8E18CE97C}"/>
              </a:ext>
            </a:extLst>
          </p:cNvPr>
          <p:cNvGrpSpPr/>
          <p:nvPr/>
        </p:nvGrpSpPr>
        <p:grpSpPr>
          <a:xfrm>
            <a:off x="5299804" y="1116628"/>
            <a:ext cx="443023" cy="433039"/>
            <a:chOff x="2496894" y="3680964"/>
            <a:chExt cx="357720" cy="355148"/>
          </a:xfrm>
          <a:solidFill>
            <a:schemeClr val="tx1"/>
          </a:solidFill>
        </p:grpSpPr>
        <p:sp>
          <p:nvSpPr>
            <p:cNvPr id="56" name="Google Shape;2139;p51">
              <a:extLst>
                <a:ext uri="{FF2B5EF4-FFF2-40B4-BE49-F238E27FC236}">
                  <a16:creationId xmlns:a16="http://schemas.microsoft.com/office/drawing/2014/main" id="{DF25ADFC-6DF4-476F-B45C-2C5261FDAB6D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57" name="Google Shape;2140;p51">
              <a:extLst>
                <a:ext uri="{FF2B5EF4-FFF2-40B4-BE49-F238E27FC236}">
                  <a16:creationId xmlns:a16="http://schemas.microsoft.com/office/drawing/2014/main" id="{4B5D8AF8-11E3-4E45-B343-A70C587D5CDA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58" name="Google Shape;2141;p51">
              <a:extLst>
                <a:ext uri="{FF2B5EF4-FFF2-40B4-BE49-F238E27FC236}">
                  <a16:creationId xmlns:a16="http://schemas.microsoft.com/office/drawing/2014/main" id="{128902F9-503B-422D-A7DC-638BB480FD5F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59" name="Google Shape;2142;p51">
              <a:extLst>
                <a:ext uri="{FF2B5EF4-FFF2-40B4-BE49-F238E27FC236}">
                  <a16:creationId xmlns:a16="http://schemas.microsoft.com/office/drawing/2014/main" id="{E62A657A-8827-4243-AA30-CB52C25CB34C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60" name="Google Shape;2143;p51">
              <a:extLst>
                <a:ext uri="{FF2B5EF4-FFF2-40B4-BE49-F238E27FC236}">
                  <a16:creationId xmlns:a16="http://schemas.microsoft.com/office/drawing/2014/main" id="{13039711-BA85-478A-A8C1-4567F47A3701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</p:grpSp>
      <p:grpSp>
        <p:nvGrpSpPr>
          <p:cNvPr id="61" name="Google Shape;2162;p51">
            <a:extLst>
              <a:ext uri="{FF2B5EF4-FFF2-40B4-BE49-F238E27FC236}">
                <a16:creationId xmlns:a16="http://schemas.microsoft.com/office/drawing/2014/main" id="{600F0260-989D-47B2-B253-635B5ED2BCDB}"/>
              </a:ext>
            </a:extLst>
          </p:cNvPr>
          <p:cNvGrpSpPr/>
          <p:nvPr/>
        </p:nvGrpSpPr>
        <p:grpSpPr>
          <a:xfrm>
            <a:off x="1578531" y="1116628"/>
            <a:ext cx="449002" cy="435600"/>
            <a:chOff x="5779408" y="3699191"/>
            <a:chExt cx="317645" cy="318757"/>
          </a:xfrm>
          <a:solidFill>
            <a:schemeClr val="tx1"/>
          </a:solidFill>
        </p:grpSpPr>
        <p:sp>
          <p:nvSpPr>
            <p:cNvPr id="62" name="Google Shape;2163;p51">
              <a:extLst>
                <a:ext uri="{FF2B5EF4-FFF2-40B4-BE49-F238E27FC236}">
                  <a16:creationId xmlns:a16="http://schemas.microsoft.com/office/drawing/2014/main" id="{4DEB6EA6-6F02-49DD-B5FA-6147F2659C3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64;p51">
              <a:extLst>
                <a:ext uri="{FF2B5EF4-FFF2-40B4-BE49-F238E27FC236}">
                  <a16:creationId xmlns:a16="http://schemas.microsoft.com/office/drawing/2014/main" id="{98B1898A-7D35-4AFA-B064-94388DCBB2A8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116;p51">
            <a:extLst>
              <a:ext uri="{FF2B5EF4-FFF2-40B4-BE49-F238E27FC236}">
                <a16:creationId xmlns:a16="http://schemas.microsoft.com/office/drawing/2014/main" id="{3815784C-A293-46D8-9E22-32B2F4D3C60B}"/>
              </a:ext>
            </a:extLst>
          </p:cNvPr>
          <p:cNvGrpSpPr/>
          <p:nvPr/>
        </p:nvGrpSpPr>
        <p:grpSpPr>
          <a:xfrm>
            <a:off x="5870627" y="1150131"/>
            <a:ext cx="520392" cy="399535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65" name="Google Shape;2117;p51">
              <a:extLst>
                <a:ext uri="{FF2B5EF4-FFF2-40B4-BE49-F238E27FC236}">
                  <a16:creationId xmlns:a16="http://schemas.microsoft.com/office/drawing/2014/main" id="{8F16FE98-5F07-4891-A271-CA5065DEC3C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18;p51">
              <a:extLst>
                <a:ext uri="{FF2B5EF4-FFF2-40B4-BE49-F238E27FC236}">
                  <a16:creationId xmlns:a16="http://schemas.microsoft.com/office/drawing/2014/main" id="{76950E24-B4F5-4A08-87D1-A4E3BC3BD3B8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23B1646-3B94-4470-9D0C-AEC7EC75E4B1}"/>
              </a:ext>
            </a:extLst>
          </p:cNvPr>
          <p:cNvSpPr txBox="1"/>
          <p:nvPr/>
        </p:nvSpPr>
        <p:spPr>
          <a:xfrm>
            <a:off x="4498042" y="1365137"/>
            <a:ext cx="4645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b="1" dirty="0"/>
          </a:p>
        </p:txBody>
      </p:sp>
      <p:sp>
        <p:nvSpPr>
          <p:cNvPr id="73" name="Google Shape;191;p29">
            <a:extLst>
              <a:ext uri="{FF2B5EF4-FFF2-40B4-BE49-F238E27FC236}">
                <a16:creationId xmlns:a16="http://schemas.microsoft.com/office/drawing/2014/main" id="{69CA5227-2A3C-4E98-81A8-75BAF2155B4B}"/>
              </a:ext>
            </a:extLst>
          </p:cNvPr>
          <p:cNvSpPr txBox="1">
            <a:spLocks/>
          </p:cNvSpPr>
          <p:nvPr/>
        </p:nvSpPr>
        <p:spPr>
          <a:xfrm>
            <a:off x="4101352" y="3255144"/>
            <a:ext cx="4766984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ricolage Grotesque"/>
              <a:buNone/>
              <a:defRPr sz="4500" b="1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sz="4500" b="1" i="0" u="none" strike="noStrike" cap="non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ru-RU" sz="2800" dirty="0"/>
              <a:t>Решение</a:t>
            </a:r>
            <a:r>
              <a:rPr lang="en-US" sz="2800" dirty="0"/>
              <a:t>:</a:t>
            </a:r>
            <a:r>
              <a:rPr lang="ru-RU" sz="2800" dirty="0"/>
              <a:t> Создание интернет-магазина</a:t>
            </a:r>
            <a:r>
              <a:rPr lang="en-US" sz="2800" dirty="0"/>
              <a:t> “</a:t>
            </a:r>
            <a:r>
              <a:rPr lang="ru-RU" sz="2800" dirty="0"/>
              <a:t>Иголка и Нитка</a:t>
            </a:r>
            <a:r>
              <a:rPr lang="en-US" sz="2800" dirty="0"/>
              <a:t>”</a:t>
            </a:r>
            <a:r>
              <a:rPr lang="ru-RU" sz="2800" dirty="0"/>
              <a:t>, сочетающего</a:t>
            </a:r>
            <a:r>
              <a:rPr lang="en-US" sz="2800" dirty="0"/>
              <a:t>:</a:t>
            </a:r>
          </a:p>
          <a:p>
            <a:pPr marL="571500" indent="-571500">
              <a:buSzPts val="1100"/>
              <a:buFontTx/>
              <a:buChar char="-"/>
            </a:pPr>
            <a:r>
              <a:rPr lang="ru-RU" sz="2800" dirty="0"/>
              <a:t>Продажу товаров</a:t>
            </a:r>
          </a:p>
          <a:p>
            <a:pPr marL="571500" indent="-571500">
              <a:buSzPts val="1100"/>
              <a:buFontTx/>
              <a:buChar char="-"/>
            </a:pPr>
            <a:r>
              <a:rPr lang="ru-RU" sz="2800" dirty="0"/>
              <a:t>Обучающий блог </a:t>
            </a:r>
          </a:p>
          <a:p>
            <a:pPr marL="571500" indent="-571500">
              <a:buSzPts val="1100"/>
              <a:buFontTx/>
              <a:buChar char="-"/>
            </a:pPr>
            <a:r>
              <a:rPr lang="ru-RU" sz="2800" dirty="0"/>
              <a:t>Сообщество единомышленников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Изображение пина-истории">
            <a:extLst>
              <a:ext uri="{FF2B5EF4-FFF2-40B4-BE49-F238E27FC236}">
                <a16:creationId xmlns:a16="http://schemas.microsoft.com/office/drawing/2014/main" id="{2EDEBBD4-B0FE-4F9C-8424-A31E7635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9" y="0"/>
            <a:ext cx="3008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зображение пина-истории">
            <a:extLst>
              <a:ext uri="{FF2B5EF4-FFF2-40B4-BE49-F238E27FC236}">
                <a16:creationId xmlns:a16="http://schemas.microsoft.com/office/drawing/2014/main" id="{A2FC42E8-B074-4ED5-8E0A-03730352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20" y="0"/>
            <a:ext cx="30116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Изображение пина-истории">
            <a:extLst>
              <a:ext uri="{FF2B5EF4-FFF2-40B4-BE49-F238E27FC236}">
                <a16:creationId xmlns:a16="http://schemas.microsoft.com/office/drawing/2014/main" id="{0BC070B7-768D-411A-A18C-1353C78D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6" y="0"/>
            <a:ext cx="3349354" cy="514350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Блок-схема: знак завершения 5">
            <a:extLst>
              <a:ext uri="{FF2B5EF4-FFF2-40B4-BE49-F238E27FC236}">
                <a16:creationId xmlns:a16="http://schemas.microsoft.com/office/drawing/2014/main" id="{4E137035-2872-4E6C-A5AC-EECB6CFFDA58}"/>
              </a:ext>
            </a:extLst>
          </p:cNvPr>
          <p:cNvSpPr/>
          <p:nvPr/>
        </p:nvSpPr>
        <p:spPr>
          <a:xfrm>
            <a:off x="384048" y="168408"/>
            <a:ext cx="8375904" cy="708066"/>
          </a:xfrm>
          <a:prstGeom prst="flowChartTerminator">
            <a:avLst/>
          </a:prstGeom>
          <a:solidFill>
            <a:srgbClr val="747474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1CEE3E3B-4CFD-4482-A1FF-AC6E10CE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342" y="-716609"/>
            <a:ext cx="6639264" cy="1645800"/>
          </a:xfrm>
        </p:spPr>
        <p:txBody>
          <a:bodyPr/>
          <a:lstStyle/>
          <a:p>
            <a:r>
              <a:rPr lang="ru-RU" i="1" u="sng" dirty="0">
                <a:solidFill>
                  <a:schemeClr val="accent1"/>
                </a:solidFill>
              </a:rPr>
              <a:t>Целевая аудитория</a:t>
            </a:r>
          </a:p>
        </p:txBody>
      </p:sp>
      <p:sp>
        <p:nvSpPr>
          <p:cNvPr id="7" name="Блок-схема: альтернативный процесс 6">
            <a:extLst>
              <a:ext uri="{FF2B5EF4-FFF2-40B4-BE49-F238E27FC236}">
                <a16:creationId xmlns:a16="http://schemas.microsoft.com/office/drawing/2014/main" id="{58DF5C5C-642B-440F-8E28-AA043557817D}"/>
              </a:ext>
            </a:extLst>
          </p:cNvPr>
          <p:cNvSpPr/>
          <p:nvPr/>
        </p:nvSpPr>
        <p:spPr>
          <a:xfrm>
            <a:off x="28581" y="1645800"/>
            <a:ext cx="2904094" cy="17920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"/>
          </p:nvPr>
        </p:nvSpPr>
        <p:spPr>
          <a:xfrm>
            <a:off x="79156" y="1646672"/>
            <a:ext cx="3078300" cy="3173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>
                    <a:lumMod val="10000"/>
                  </a:schemeClr>
                </a:solidFill>
              </a:rPr>
              <a:t>Новички (хобби): Простые материалы, наборы для шитья, обучающий контент</a:t>
            </a:r>
            <a:endParaRPr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Блок-схема: альтернативный процесс 15">
            <a:extLst>
              <a:ext uri="{FF2B5EF4-FFF2-40B4-BE49-F238E27FC236}">
                <a16:creationId xmlns:a16="http://schemas.microsoft.com/office/drawing/2014/main" id="{37A27E3E-8076-43EF-945F-5D706E30F078}"/>
              </a:ext>
            </a:extLst>
          </p:cNvPr>
          <p:cNvSpPr/>
          <p:nvPr/>
        </p:nvSpPr>
        <p:spPr>
          <a:xfrm>
            <a:off x="3073147" y="1597624"/>
            <a:ext cx="2672778" cy="183451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альтернативный процесс 16">
            <a:extLst>
              <a:ext uri="{FF2B5EF4-FFF2-40B4-BE49-F238E27FC236}">
                <a16:creationId xmlns:a16="http://schemas.microsoft.com/office/drawing/2014/main" id="{32FACD44-BF1B-4680-83E8-92F21F8942C3}"/>
              </a:ext>
            </a:extLst>
          </p:cNvPr>
          <p:cNvSpPr/>
          <p:nvPr/>
        </p:nvSpPr>
        <p:spPr>
          <a:xfrm>
            <a:off x="5913766" y="1597624"/>
            <a:ext cx="2797942" cy="18341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92;p29">
            <a:extLst>
              <a:ext uri="{FF2B5EF4-FFF2-40B4-BE49-F238E27FC236}">
                <a16:creationId xmlns:a16="http://schemas.microsoft.com/office/drawing/2014/main" id="{AD3C0671-DAE4-43BF-B412-62A570DA52A3}"/>
              </a:ext>
            </a:extLst>
          </p:cNvPr>
          <p:cNvSpPr txBox="1">
            <a:spLocks/>
          </p:cNvSpPr>
          <p:nvPr/>
        </p:nvSpPr>
        <p:spPr>
          <a:xfrm>
            <a:off x="3243496" y="1604550"/>
            <a:ext cx="3078300" cy="3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0" indent="0">
              <a:buFont typeface="Heebo"/>
              <a:buNone/>
            </a:pPr>
            <a:r>
              <a:rPr lang="ru-RU" sz="2000" dirty="0">
                <a:solidFill>
                  <a:schemeClr val="bg1">
                    <a:lumMod val="10000"/>
                  </a:schemeClr>
                </a:solidFill>
              </a:rPr>
              <a:t>Опытные мастера: Качественные материалы, инструменты</a:t>
            </a:r>
            <a:r>
              <a:rPr lang="ru-RU" sz="2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bg1">
                    <a:lumMod val="10000"/>
                  </a:schemeClr>
                </a:solidFill>
              </a:rPr>
              <a:t>проф.уровня</a:t>
            </a:r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Google Shape;192;p29">
            <a:extLst>
              <a:ext uri="{FF2B5EF4-FFF2-40B4-BE49-F238E27FC236}">
                <a16:creationId xmlns:a16="http://schemas.microsoft.com/office/drawing/2014/main" id="{39351EF6-3B71-434C-8D11-44830D0D8493}"/>
              </a:ext>
            </a:extLst>
          </p:cNvPr>
          <p:cNvSpPr txBox="1">
            <a:spLocks/>
          </p:cNvSpPr>
          <p:nvPr/>
        </p:nvSpPr>
        <p:spPr>
          <a:xfrm>
            <a:off x="5928774" y="1611476"/>
            <a:ext cx="2895142" cy="3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0" indent="0">
              <a:buFont typeface="Heebo"/>
              <a:buNone/>
            </a:pPr>
            <a:r>
              <a:rPr lang="ru-RU" sz="2000" dirty="0">
                <a:solidFill>
                  <a:schemeClr val="bg1">
                    <a:lumMod val="10000"/>
                  </a:schemeClr>
                </a:solidFill>
              </a:rPr>
              <a:t> Ремонтные мастерские: Оптовые покупки фурнитуры и тканей</a:t>
            </a:r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45AD4FDC-3CC9-4225-81BC-02A99335D360}"/>
              </a:ext>
            </a:extLst>
          </p:cNvPr>
          <p:cNvSpPr/>
          <p:nvPr/>
        </p:nvSpPr>
        <p:spPr>
          <a:xfrm>
            <a:off x="4331431" y="1094952"/>
            <a:ext cx="295634" cy="405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10004CB0-5943-46B0-A9CB-A6C30800E20A}"/>
              </a:ext>
            </a:extLst>
          </p:cNvPr>
          <p:cNvSpPr/>
          <p:nvPr/>
        </p:nvSpPr>
        <p:spPr>
          <a:xfrm rot="2653953">
            <a:off x="1606035" y="1009324"/>
            <a:ext cx="301150" cy="483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3C33515A-7079-424C-B2E7-A70F11691D40}"/>
              </a:ext>
            </a:extLst>
          </p:cNvPr>
          <p:cNvSpPr/>
          <p:nvPr/>
        </p:nvSpPr>
        <p:spPr>
          <a:xfrm rot="18807788">
            <a:off x="7024295" y="988932"/>
            <a:ext cx="301150" cy="483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20782" y="71438"/>
            <a:ext cx="9088582" cy="785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i="1" u="sng" dirty="0"/>
              <a:t>Распределение ролей в команде</a:t>
            </a:r>
            <a:endParaRPr sz="4800" i="1" u="sng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34636" y="2317948"/>
            <a:ext cx="4537364" cy="12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01</a:t>
            </a:r>
            <a:r>
              <a:rPr lang="ru-RU" sz="2000" b="1" dirty="0"/>
              <a:t>. Образцова В.С. - Team </a:t>
            </a:r>
            <a:r>
              <a:rPr lang="ru-RU" sz="2000" b="1" dirty="0" err="1"/>
              <a:t>Lead</a:t>
            </a:r>
            <a:r>
              <a:rPr lang="ru-RU" sz="2000" b="1" dirty="0"/>
              <a:t>/Full-</a:t>
            </a:r>
            <a:r>
              <a:rPr lang="ru-RU" sz="2000" b="1" dirty="0" err="1"/>
              <a:t>stack</a:t>
            </a:r>
            <a:r>
              <a:rPr lang="ru-RU" sz="2000" b="1" dirty="0"/>
              <a:t>:</a:t>
            </a:r>
            <a:br>
              <a:rPr lang="ru-RU" sz="2000" dirty="0"/>
            </a:br>
            <a:r>
              <a:rPr lang="ru-RU" sz="2000" dirty="0"/>
              <a:t>   - Архитектура приложения</a:t>
            </a:r>
            <a:br>
              <a:rPr lang="ru-RU" sz="2000" dirty="0"/>
            </a:br>
            <a:r>
              <a:rPr lang="ru-RU" sz="2000" dirty="0"/>
              <a:t>   - Интеграция </a:t>
            </a:r>
            <a:r>
              <a:rPr lang="ru-RU" sz="2000" dirty="0" err="1"/>
              <a:t>фронтенда</a:t>
            </a:r>
            <a:r>
              <a:rPr lang="ru-RU" sz="2000" dirty="0"/>
              <a:t> и бэкенда</a:t>
            </a:r>
            <a:br>
              <a:rPr lang="ru-RU" sz="2000" dirty="0"/>
            </a:br>
            <a:r>
              <a:rPr lang="ru-RU" sz="2000" dirty="0"/>
              <a:t>   - Координация команды</a:t>
            </a:r>
            <a:br>
              <a:rPr lang="ru-RU" sz="5400" dirty="0"/>
            </a:br>
            <a:endParaRPr sz="5400" dirty="0"/>
          </a:p>
        </p:txBody>
      </p:sp>
      <p:sp>
        <p:nvSpPr>
          <p:cNvPr id="7" name="Google Shape;198;p30">
            <a:extLst>
              <a:ext uri="{FF2B5EF4-FFF2-40B4-BE49-F238E27FC236}">
                <a16:creationId xmlns:a16="http://schemas.microsoft.com/office/drawing/2014/main" id="{4A9081AC-EFB5-4F87-92CF-2CF252145C59}"/>
              </a:ext>
            </a:extLst>
          </p:cNvPr>
          <p:cNvSpPr txBox="1">
            <a:spLocks/>
          </p:cNvSpPr>
          <p:nvPr/>
        </p:nvSpPr>
        <p:spPr>
          <a:xfrm>
            <a:off x="4572000" y="2317948"/>
            <a:ext cx="4537364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8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r>
              <a:rPr lang="ru-RU" sz="2000" b="1" dirty="0"/>
              <a:t>03. Гвоздева Д.Д. - </a:t>
            </a:r>
            <a:r>
              <a:rPr lang="ru-RU" sz="2000" b="1" dirty="0" err="1"/>
              <a:t>Backend</a:t>
            </a:r>
            <a:r>
              <a:rPr lang="ru-RU" sz="2000" b="1" dirty="0"/>
              <a:t>-разработчик:</a:t>
            </a:r>
          </a:p>
          <a:p>
            <a:r>
              <a:rPr lang="ru-RU" sz="2000" dirty="0"/>
              <a:t>   - Серверная логика</a:t>
            </a:r>
          </a:p>
          <a:p>
            <a:r>
              <a:rPr lang="ru-RU" sz="2000" dirty="0"/>
              <a:t>   - База данных</a:t>
            </a:r>
          </a:p>
          <a:p>
            <a:r>
              <a:rPr lang="ru-RU" sz="2000" dirty="0"/>
              <a:t>   - API разработка</a:t>
            </a:r>
            <a:br>
              <a:rPr lang="ru-RU" sz="5400" dirty="0"/>
            </a:br>
            <a:endParaRPr lang="ru-RU" sz="5400" dirty="0"/>
          </a:p>
        </p:txBody>
      </p:sp>
      <p:sp>
        <p:nvSpPr>
          <p:cNvPr id="8" name="Google Shape;198;p30">
            <a:extLst>
              <a:ext uri="{FF2B5EF4-FFF2-40B4-BE49-F238E27FC236}">
                <a16:creationId xmlns:a16="http://schemas.microsoft.com/office/drawing/2014/main" id="{C63D1198-F9DB-40EA-8F46-14CA74D2F8C8}"/>
              </a:ext>
            </a:extLst>
          </p:cNvPr>
          <p:cNvSpPr txBox="1">
            <a:spLocks/>
          </p:cNvSpPr>
          <p:nvPr/>
        </p:nvSpPr>
        <p:spPr>
          <a:xfrm>
            <a:off x="4372980" y="3931800"/>
            <a:ext cx="4537364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8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r>
              <a:rPr lang="ru-RU" sz="2000" b="1" dirty="0"/>
              <a:t>04. Савельева Д.Е. - UX/UI-дизайнер:</a:t>
            </a:r>
          </a:p>
          <a:p>
            <a:r>
              <a:rPr lang="ru-RU" sz="2000" dirty="0"/>
              <a:t>   - Дизайн интерфейса</a:t>
            </a:r>
          </a:p>
          <a:p>
            <a:r>
              <a:rPr lang="ru-RU" sz="2000" dirty="0"/>
              <a:t>   - Тестирование</a:t>
            </a:r>
          </a:p>
          <a:p>
            <a:r>
              <a:rPr lang="ru-RU" sz="2000" dirty="0"/>
              <a:t>   - Контент-менеджмент</a:t>
            </a:r>
            <a:br>
              <a:rPr lang="ru-RU" sz="5400" dirty="0"/>
            </a:br>
            <a:endParaRPr lang="ru-RU" sz="5400" dirty="0"/>
          </a:p>
        </p:txBody>
      </p:sp>
      <p:sp>
        <p:nvSpPr>
          <p:cNvPr id="9" name="Google Shape;198;p30">
            <a:extLst>
              <a:ext uri="{FF2B5EF4-FFF2-40B4-BE49-F238E27FC236}">
                <a16:creationId xmlns:a16="http://schemas.microsoft.com/office/drawing/2014/main" id="{5C92FFBC-ECF0-4698-9961-1C774027764A}"/>
              </a:ext>
            </a:extLst>
          </p:cNvPr>
          <p:cNvSpPr txBox="1">
            <a:spLocks/>
          </p:cNvSpPr>
          <p:nvPr/>
        </p:nvSpPr>
        <p:spPr>
          <a:xfrm>
            <a:off x="69272" y="4244676"/>
            <a:ext cx="4537364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8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facad Flux"/>
              <a:buNone/>
              <a:defRPr sz="6000" b="1" i="0" u="none" strike="noStrike" cap="none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r>
              <a:rPr lang="ru-RU" sz="2000" b="1" dirty="0"/>
              <a:t>02. Попов С.В. - </a:t>
            </a:r>
            <a:r>
              <a:rPr lang="ru-RU" sz="2000" b="1" dirty="0" err="1"/>
              <a:t>Frontend</a:t>
            </a:r>
            <a:r>
              <a:rPr lang="ru-RU" sz="2000" b="1" dirty="0"/>
              <a:t>-разработчик:</a:t>
            </a:r>
          </a:p>
          <a:p>
            <a:r>
              <a:rPr lang="ru-RU" sz="2000" dirty="0"/>
              <a:t>   - Пользовательский интерфейс</a:t>
            </a:r>
          </a:p>
          <a:p>
            <a:r>
              <a:rPr lang="ru-RU" sz="2000" dirty="0"/>
              <a:t>   - Адаптивный дизайн</a:t>
            </a:r>
          </a:p>
          <a:p>
            <a:r>
              <a:rPr lang="ru-RU" sz="2000" dirty="0"/>
              <a:t>   - Динамические элементы</a:t>
            </a:r>
            <a:br>
              <a:rPr lang="ru-RU" sz="5400" dirty="0"/>
            </a:br>
            <a:endParaRPr lang="ru-RU" sz="5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804131" y="-162195"/>
            <a:ext cx="7839808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Демонстрация</a:t>
            </a:r>
            <a:r>
              <a:rPr lang="en-US" i="1" u="sng" dirty="0"/>
              <a:t>:</a:t>
            </a:r>
            <a:r>
              <a:rPr lang="ru-RU" i="1" u="sng" dirty="0"/>
              <a:t>  Главная страница</a:t>
            </a:r>
            <a:endParaRPr i="1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0752EA-56B2-4F4B-A945-AD13461B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" y="673110"/>
            <a:ext cx="3971452" cy="23549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6A34C4-5EF7-4FF5-9AA6-06A7C2298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22045"/>
            <a:ext cx="431262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873177" y="-183682"/>
            <a:ext cx="7827911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Демонстрация</a:t>
            </a:r>
            <a:r>
              <a:rPr lang="en-US" i="1" u="sng" dirty="0"/>
              <a:t>: </a:t>
            </a:r>
            <a:r>
              <a:rPr lang="ru-RU" i="1" u="sng" dirty="0"/>
              <a:t> Главная страница</a:t>
            </a:r>
            <a:endParaRPr i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6FEB49-4D5B-4963-9ADC-3192D9D4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3" y="582818"/>
            <a:ext cx="4177998" cy="25051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95D0BD-4CC1-468A-8376-C089791BE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383" y="3375222"/>
            <a:ext cx="5665422" cy="13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2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794478" y="-138712"/>
            <a:ext cx="7713728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Демонстрация</a:t>
            </a:r>
            <a:r>
              <a:rPr lang="en-US" i="1" u="sng" dirty="0"/>
              <a:t>: </a:t>
            </a:r>
            <a:r>
              <a:rPr lang="ru-RU" i="1" u="sng" dirty="0"/>
              <a:t> Каталог товаров</a:t>
            </a:r>
            <a:endParaRPr i="1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114DFD-C57C-465E-8A8B-179AB875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2" y="627789"/>
            <a:ext cx="4287562" cy="22053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5BDA58-9340-44FB-AD21-9A9280F9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40" y="2388761"/>
            <a:ext cx="4373158" cy="23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715136" y="-134038"/>
            <a:ext cx="7713728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 u="sng" dirty="0"/>
              <a:t>Демонстрация</a:t>
            </a:r>
            <a:r>
              <a:rPr lang="en-US" i="1" u="sng" dirty="0"/>
              <a:t>: </a:t>
            </a:r>
            <a:r>
              <a:rPr lang="ru-RU" i="1" u="sng" dirty="0"/>
              <a:t> Каталог товаров</a:t>
            </a:r>
            <a:endParaRPr i="1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3E903F-F20C-43BF-801C-0922D4AA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3" y="738815"/>
            <a:ext cx="4107986" cy="21018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E31153-14D6-44F9-8BD7-B99C640A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614" y="2465881"/>
            <a:ext cx="4548118" cy="24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3360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roadmaps by Slidesgo">
  <a:themeElements>
    <a:clrScheme name="Simple Light">
      <a:dk1>
        <a:srgbClr val="161616"/>
      </a:dk1>
      <a:lt1>
        <a:srgbClr val="F0F0F0"/>
      </a:lt1>
      <a:dk2>
        <a:srgbClr val="161616"/>
      </a:dk2>
      <a:lt2>
        <a:srgbClr val="C2C2C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765</Words>
  <Application>Microsoft Office PowerPoint</Application>
  <PresentationFormat>Экран (16:9)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Heebo</vt:lpstr>
      <vt:lpstr>Raleway</vt:lpstr>
      <vt:lpstr>Open Sans Light</vt:lpstr>
      <vt:lpstr>Anaheim</vt:lpstr>
      <vt:lpstr>Calibri</vt:lpstr>
      <vt:lpstr>Afacad Flux</vt:lpstr>
      <vt:lpstr>Bricolage Grotesque</vt:lpstr>
      <vt:lpstr>Arial</vt:lpstr>
      <vt:lpstr>Nunito Light</vt:lpstr>
      <vt:lpstr>Wingdings</vt:lpstr>
      <vt:lpstr>Project roadmaps by Slidesgo</vt:lpstr>
      <vt:lpstr>      Иголка и Нитка Интернет – магазин швейных  товаров</vt:lpstr>
      <vt:lpstr>О чём расскажем? </vt:lpstr>
      <vt:lpstr>Зачем нужен данный сайт?</vt:lpstr>
      <vt:lpstr>Целевая аудитория</vt:lpstr>
      <vt:lpstr>Распределение ролей в команде</vt:lpstr>
      <vt:lpstr>Демонстрация:  Главная страница</vt:lpstr>
      <vt:lpstr>Демонстрация:  Главная страница</vt:lpstr>
      <vt:lpstr>Демонстрация:  Каталог товаров</vt:lpstr>
      <vt:lpstr>Демонстрация:  Каталог товаров</vt:lpstr>
      <vt:lpstr>Демонстрация: Корзина и заказ</vt:lpstr>
      <vt:lpstr>Демонстрация: Пользовательский аккаунт</vt:lpstr>
      <vt:lpstr>Технологии и как всё устроено  </vt:lpstr>
      <vt:lpstr>Как всё работает вместе    </vt:lpstr>
      <vt:lpstr>Безопасность: Как защищён сайт?</vt:lpstr>
      <vt:lpstr>Что сайт уже умеет?</vt:lpstr>
      <vt:lpstr>Что тестировали?</vt:lpstr>
      <vt:lpstr>Преимущества проекта</vt:lpstr>
      <vt:lpstr>Результаты проекта</vt:lpstr>
      <vt:lpstr>Перспективы развития</vt:lpstr>
      <vt:lpstr>Заключение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Иголка и Нитка Интернет – магазин швейных  товаров</dc:title>
  <dc:creator>Cerg</dc:creator>
  <cp:lastModifiedBy>Сухня Вероника</cp:lastModifiedBy>
  <cp:revision>23</cp:revision>
  <dcterms:modified xsi:type="dcterms:W3CDTF">2025-12-07T16:12:09Z</dcterms:modified>
</cp:coreProperties>
</file>